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5"/>
  </p:notesMasterIdLst>
  <p:sldIdLst>
    <p:sldId id="339" r:id="rId2"/>
    <p:sldId id="352" r:id="rId3"/>
    <p:sldId id="353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22년 환경안전목표및운영계획" id="{08079CAD-23F7-4282-B8E7-94D16A714995}">
          <p14:sldIdLst>
            <p14:sldId id="339"/>
            <p14:sldId id="352"/>
            <p14:sldId id="35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111"/>
    <a:srgbClr val="CCCC00"/>
    <a:srgbClr val="FFFF00"/>
    <a:srgbClr val="FFFF99"/>
    <a:srgbClr val="F79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13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147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26968481950493E-2"/>
          <c:y val="0.2262785466773066"/>
          <c:w val="0.95477303151804949"/>
          <c:h val="0.496263245474698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19년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20년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0.01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21년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0.00%</c:formatCode>
                <c:ptCount val="1"/>
                <c:pt idx="0">
                  <c:v>2.5000000000000001E-2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22년 목표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358546272"/>
        <c:axId val="-358553888"/>
      </c:barChart>
      <c:catAx>
        <c:axId val="-3585462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358553888"/>
        <c:crosses val="autoZero"/>
        <c:auto val="1"/>
        <c:lblAlgn val="ctr"/>
        <c:lblOffset val="100"/>
        <c:noMultiLvlLbl val="0"/>
      </c:catAx>
      <c:valAx>
        <c:axId val="-3585538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358546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359118705873741"/>
          <c:y val="0.80482490003466256"/>
          <c:w val="0.76640881294126262"/>
          <c:h val="0.140319694710232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26878006907154E-2"/>
          <c:y val="0.18513699273597814"/>
          <c:w val="0.95477303151804949"/>
          <c:h val="0.537404799416027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19년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20년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21년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22년 목표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358552800"/>
        <c:axId val="-358552256"/>
      </c:barChart>
      <c:catAx>
        <c:axId val="-35855280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-358552256"/>
        <c:crosses val="autoZero"/>
        <c:auto val="1"/>
        <c:lblAlgn val="ctr"/>
        <c:lblOffset val="100"/>
        <c:noMultiLvlLbl val="0"/>
      </c:catAx>
      <c:valAx>
        <c:axId val="-3585522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358552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9925072698114838E-2"/>
          <c:y val="0.80482490003466256"/>
          <c:w val="0.82133997431444183"/>
          <c:h val="0.140319694710232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26968481950493E-2"/>
          <c:y val="0.18513699273597814"/>
          <c:w val="0.95477303151804949"/>
          <c:h val="0.537404799416027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19년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20년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21년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79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22년 목표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96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358558240"/>
        <c:axId val="-358544640"/>
      </c:barChart>
      <c:catAx>
        <c:axId val="-35855824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crossAx val="-358544640"/>
        <c:crosses val="autoZero"/>
        <c:auto val="1"/>
        <c:lblAlgn val="ctr"/>
        <c:lblOffset val="100"/>
        <c:noMultiLvlLbl val="0"/>
      </c:catAx>
      <c:valAx>
        <c:axId val="-3585446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358558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598360383020913"/>
          <c:y val="0.79796797437777445"/>
          <c:w val="0.74105596923056449"/>
          <c:h val="0.140319694710232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61ED7D-CCCF-4676-81F2-F29B639F44B3}" type="datetimeFigureOut">
              <a:rPr lang="ko-KR" altLang="en-US" smtClean="0"/>
              <a:t>2022-07-29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0132D2-AE45-47E2-AC7D-ABB35E1A10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869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DF31C-C82F-4118-ACF3-9724DA92F31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4062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70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645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573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486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101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392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717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232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026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6519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933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560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/>
        </p:nvCxnSpPr>
        <p:spPr>
          <a:xfrm>
            <a:off x="0" y="458742"/>
            <a:ext cx="9144000" cy="0"/>
          </a:xfrm>
          <a:prstGeom prst="line">
            <a:avLst/>
          </a:prstGeom>
          <a:ln w="31750">
            <a:solidFill>
              <a:srgbClr val="F5961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761F811-82F1-44EA-BE9B-6AF1ECAB2B30}" type="slidenum">
              <a:rPr lang="ko-KR" altLang="en-US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644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chart" Target="../charts/char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모서리가 둥근 직사각형 165"/>
          <p:cNvSpPr/>
          <p:nvPr/>
        </p:nvSpPr>
        <p:spPr>
          <a:xfrm>
            <a:off x="6118842" y="794670"/>
            <a:ext cx="2876057" cy="1740117"/>
          </a:xfrm>
          <a:prstGeom prst="roundRect">
            <a:avLst>
              <a:gd name="adj" fmla="val 435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5" name="모서리가 둥근 직사각형 164"/>
          <p:cNvSpPr/>
          <p:nvPr/>
        </p:nvSpPr>
        <p:spPr>
          <a:xfrm>
            <a:off x="6156176" y="824787"/>
            <a:ext cx="2876057" cy="1740117"/>
          </a:xfrm>
          <a:prstGeom prst="roundRect">
            <a:avLst>
              <a:gd name="adj" fmla="val 435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2" descr="C:\Users\400\Desktop\캡처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34493" y="0"/>
            <a:ext cx="709507" cy="44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379543" y="824787"/>
            <a:ext cx="2448272" cy="393009"/>
          </a:xfrm>
          <a:prstGeom prst="rect">
            <a:avLst/>
          </a:prstGeom>
          <a:solidFill>
            <a:srgbClr val="008080"/>
          </a:solidFill>
          <a:ln w="3175">
            <a:solidFill>
              <a:schemeClr val="tx1"/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400" b="1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환경안전보건 방침</a:t>
            </a:r>
            <a:endParaRPr lang="en-US" altLang="ko-KR" sz="1400" b="1" spc="-1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2493" y="1765245"/>
            <a:ext cx="2448272" cy="39300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400" b="1" spc="-100" dirty="0" smtClean="0">
                <a:latin typeface="+mn-ea"/>
              </a:rPr>
              <a:t>환경안전보건 전략 및 과제</a:t>
            </a:r>
            <a:endParaRPr lang="en-US" altLang="ko-KR" sz="1400" b="1" spc="-100" dirty="0" smtClean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2494" y="2619634"/>
            <a:ext cx="2448272" cy="39300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400" b="1" spc="-100" dirty="0" smtClean="0">
                <a:latin typeface="+mn-ea"/>
              </a:rPr>
              <a:t>환경안전보건 경영 시스템</a:t>
            </a:r>
            <a:endParaRPr lang="en-US" altLang="ko-KR" sz="1400" b="1" spc="-100" dirty="0" smtClean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232451" y="1011849"/>
            <a:ext cx="2919134" cy="360000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t" anchorCtr="0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50" spc="-100" dirty="0" smtClean="0">
                <a:latin typeface="+mn-ea"/>
              </a:rPr>
              <a:t>환경안전보건을 기업경영의 최우선 가치로 공표</a:t>
            </a:r>
            <a:endParaRPr lang="en-US" altLang="ko-KR" sz="1050" spc="-100" dirty="0" smtClean="0">
              <a:latin typeface="+mn-ea"/>
            </a:endParaRP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endParaRPr lang="en-US" altLang="ko-KR" sz="1050" spc="-100" dirty="0">
              <a:latin typeface="+mn-ea"/>
            </a:endParaRP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50" spc="-100" dirty="0" smtClean="0">
                <a:latin typeface="+mn-ea"/>
              </a:rPr>
              <a:t>무재해</a:t>
            </a:r>
            <a:r>
              <a:rPr lang="en-US" altLang="ko-KR" sz="1050" spc="-100" dirty="0" smtClean="0">
                <a:latin typeface="+mn-ea"/>
              </a:rPr>
              <a:t>, </a:t>
            </a:r>
            <a:r>
              <a:rPr lang="ko-KR" altLang="en-US" sz="1050" spc="-100" dirty="0" smtClean="0">
                <a:latin typeface="+mn-ea"/>
              </a:rPr>
              <a:t>친환경 정책 </a:t>
            </a:r>
            <a:r>
              <a:rPr lang="ko-KR" altLang="en-US" sz="1050" spc="-100" dirty="0">
                <a:latin typeface="+mn-ea"/>
              </a:rPr>
              <a:t>방향 제시</a:t>
            </a:r>
            <a:endParaRPr lang="en-US" altLang="ko-KR" sz="1050" spc="-100" dirty="0"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29900" y="1656078"/>
            <a:ext cx="2802333" cy="360000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ctr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50" spc="-100" dirty="0">
                <a:latin typeface="+mn-ea"/>
              </a:rPr>
              <a:t>경영 방침에 부합한 환경안전보건 전략 </a:t>
            </a:r>
            <a:r>
              <a:rPr lang="ko-KR" altLang="en-US" sz="1050" spc="-100" dirty="0" smtClean="0">
                <a:latin typeface="+mn-ea"/>
              </a:rPr>
              <a:t> </a:t>
            </a:r>
            <a:endParaRPr lang="en-US" altLang="ko-KR" sz="1050" spc="-100" dirty="0" smtClean="0">
              <a:latin typeface="+mn-ea"/>
            </a:endParaRPr>
          </a:p>
          <a:p>
            <a:pPr>
              <a:lnSpc>
                <a:spcPts val="1200"/>
              </a:lnSpc>
              <a:spcAft>
                <a:spcPts val="100"/>
              </a:spcAft>
            </a:pPr>
            <a:r>
              <a:rPr lang="en-US" altLang="ko-KR" sz="1050" spc="-100" dirty="0">
                <a:latin typeface="+mn-ea"/>
              </a:rPr>
              <a:t> </a:t>
            </a:r>
            <a:r>
              <a:rPr lang="en-US" altLang="ko-KR" sz="1050" spc="-100" dirty="0" smtClean="0">
                <a:latin typeface="+mn-ea"/>
              </a:rPr>
              <a:t>  </a:t>
            </a:r>
            <a:r>
              <a:rPr lang="ko-KR" altLang="en-US" sz="1050" spc="-100" dirty="0" smtClean="0">
                <a:latin typeface="+mn-ea"/>
              </a:rPr>
              <a:t>및 과제 수립</a:t>
            </a:r>
            <a:endParaRPr lang="ko-KR" altLang="en-US" sz="1050" spc="-100" dirty="0"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229900" y="2019960"/>
            <a:ext cx="2490376" cy="360000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ctr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50" spc="-100" dirty="0">
                <a:latin typeface="+mn-ea"/>
              </a:rPr>
              <a:t>경영 방침 및 전략 과제 추진을 위한 체계적 경영 시스템 </a:t>
            </a:r>
            <a:r>
              <a:rPr lang="ko-KR" altLang="en-US" sz="1050" spc="-100" dirty="0" smtClean="0">
                <a:latin typeface="+mn-ea"/>
              </a:rPr>
              <a:t>운영</a:t>
            </a:r>
            <a:endParaRPr lang="ko-KR" altLang="en-US" sz="1050" spc="-100" dirty="0">
              <a:latin typeface="+mn-ea"/>
            </a:endParaRPr>
          </a:p>
        </p:txBody>
      </p:sp>
      <p:cxnSp>
        <p:nvCxnSpPr>
          <p:cNvPr id="14" name="직선 연결선 13"/>
          <p:cNvCxnSpPr>
            <a:stCxn id="8" idx="2"/>
            <a:endCxn id="9" idx="0"/>
          </p:cNvCxnSpPr>
          <p:nvPr/>
        </p:nvCxnSpPr>
        <p:spPr>
          <a:xfrm>
            <a:off x="1603679" y="1217796"/>
            <a:ext cx="12950" cy="547449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>
            <a:stCxn id="9" idx="2"/>
            <a:endCxn id="10" idx="0"/>
          </p:cNvCxnSpPr>
          <p:nvPr/>
        </p:nvCxnSpPr>
        <p:spPr>
          <a:xfrm>
            <a:off x="1616629" y="2158254"/>
            <a:ext cx="1" cy="46138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4794999" y="4118067"/>
            <a:ext cx="1620000" cy="36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100" b="1" spc="-100" dirty="0" smtClean="0">
                <a:latin typeface="+mn-ea"/>
              </a:rPr>
              <a:t>안전보건 경영 시스템</a:t>
            </a:r>
            <a:endParaRPr lang="en-US" altLang="ko-KR" sz="1100" b="1" spc="-100" dirty="0" smtClean="0">
              <a:latin typeface="+mn-ea"/>
            </a:endParaRPr>
          </a:p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en-US" altLang="ko-KR" sz="1100" b="1" spc="-100" dirty="0" smtClean="0">
                <a:latin typeface="+mn-ea"/>
              </a:rPr>
              <a:t>ISO</a:t>
            </a:r>
            <a:r>
              <a:rPr lang="en-US" altLang="ko-KR" sz="1100" b="1" spc="-100" baseline="30000" dirty="0" smtClean="0">
                <a:solidFill>
                  <a:srgbClr val="0000FF"/>
                </a:solidFill>
                <a:latin typeface="+mn-ea"/>
              </a:rPr>
              <a:t>1</a:t>
            </a:r>
            <a:r>
              <a:rPr lang="en-US" altLang="ko-KR" sz="1100" b="1" spc="-100" dirty="0" smtClean="0">
                <a:latin typeface="+mn-ea"/>
              </a:rPr>
              <a:t> 45001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794999" y="4876569"/>
            <a:ext cx="1620000" cy="36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100" b="1" spc="-100" dirty="0" smtClean="0">
                <a:latin typeface="+mn-ea"/>
              </a:rPr>
              <a:t>환경 경영 시스템</a:t>
            </a:r>
            <a:endParaRPr lang="en-US" altLang="ko-KR" sz="1100" b="1" spc="-100" dirty="0" smtClean="0">
              <a:latin typeface="+mn-ea"/>
            </a:endParaRPr>
          </a:p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en-US" altLang="ko-KR" sz="1100" b="1" spc="-100" dirty="0" smtClean="0">
                <a:latin typeface="+mn-ea"/>
              </a:rPr>
              <a:t>ISO 14001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187311" y="4110915"/>
            <a:ext cx="1620000" cy="36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100" b="1" spc="-100" dirty="0" smtClean="0">
                <a:latin typeface="+mn-ea"/>
              </a:rPr>
              <a:t>환경안전보건 법규</a:t>
            </a:r>
            <a:endParaRPr lang="en-US" altLang="ko-KR" sz="1100" b="1" spc="-100" dirty="0" smtClean="0"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94999" y="4482918"/>
            <a:ext cx="1620000" cy="360000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ctr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 smtClean="0">
                <a:latin typeface="+mn-ea"/>
              </a:rPr>
              <a:t>쾌적하고 </a:t>
            </a:r>
            <a:r>
              <a:rPr lang="ko-KR" altLang="en-US" sz="1000" spc="-100" dirty="0">
                <a:latin typeface="+mn-ea"/>
              </a:rPr>
              <a:t>안전한 사업장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atin typeface="+mn-ea"/>
              </a:rPr>
              <a:t>안전 </a:t>
            </a:r>
            <a:r>
              <a:rPr lang="ko-KR" altLang="en-US" sz="1000" spc="-100" dirty="0" smtClean="0">
                <a:latin typeface="+mn-ea"/>
              </a:rPr>
              <a:t>문화 정착</a:t>
            </a:r>
            <a:endParaRPr lang="ko-KR" altLang="en-US" sz="1000" spc="-100" dirty="0"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794999" y="5263043"/>
            <a:ext cx="1620000" cy="360000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ctr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atin typeface="+mn-ea"/>
              </a:rPr>
              <a:t>지속적인 환경 개선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spc="-100" dirty="0">
                <a:latin typeface="+mn-ea"/>
              </a:rPr>
              <a:t>친환경 경영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7187311" y="4688805"/>
            <a:ext cx="1620000" cy="360000"/>
          </a:xfrm>
          <a:prstGeom prst="rect">
            <a:avLst/>
          </a:prstGeom>
          <a:noFill/>
          <a:ln w="3175">
            <a:solidFill>
              <a:srgbClr val="0000FF"/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100" b="1" spc="-100" dirty="0" smtClean="0">
                <a:latin typeface="+mn-ea"/>
              </a:rPr>
              <a:t>전사 환경안전보건 규정</a:t>
            </a:r>
            <a:endParaRPr lang="en-US" altLang="ko-KR" sz="1100" b="1" spc="-100" dirty="0" smtClean="0"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187311" y="5263003"/>
            <a:ext cx="1620000" cy="360000"/>
          </a:xfrm>
          <a:prstGeom prst="rect">
            <a:avLst/>
          </a:prstGeom>
          <a:noFill/>
          <a:ln w="3175">
            <a:solidFill>
              <a:srgbClr val="0000FF"/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100" b="1" spc="-100" dirty="0" err="1" smtClean="0">
                <a:latin typeface="+mn-ea"/>
              </a:rPr>
              <a:t>각팀별</a:t>
            </a:r>
            <a:r>
              <a:rPr lang="ko-KR" altLang="en-US" sz="1100" b="1" spc="-100" dirty="0" smtClean="0">
                <a:latin typeface="+mn-ea"/>
              </a:rPr>
              <a:t> 규정</a:t>
            </a:r>
            <a:endParaRPr lang="en-US" altLang="ko-KR" sz="1100" b="1" spc="-100" dirty="0" smtClean="0">
              <a:latin typeface="+mn-ea"/>
            </a:endParaRPr>
          </a:p>
        </p:txBody>
      </p:sp>
      <p:cxnSp>
        <p:nvCxnSpPr>
          <p:cNvPr id="26" name="직선 연결선 25"/>
          <p:cNvCxnSpPr>
            <a:stCxn id="18" idx="2"/>
            <a:endCxn id="24" idx="0"/>
          </p:cNvCxnSpPr>
          <p:nvPr/>
        </p:nvCxnSpPr>
        <p:spPr>
          <a:xfrm>
            <a:off x="7997311" y="4470915"/>
            <a:ext cx="0" cy="21789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>
            <a:stCxn id="24" idx="2"/>
            <a:endCxn id="25" idx="0"/>
          </p:cNvCxnSpPr>
          <p:nvPr/>
        </p:nvCxnSpPr>
        <p:spPr>
          <a:xfrm>
            <a:off x="7997311" y="5048805"/>
            <a:ext cx="0" cy="214198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꺾인 연결선 28"/>
          <p:cNvCxnSpPr>
            <a:stCxn id="16" idx="3"/>
            <a:endCxn id="24" idx="1"/>
          </p:cNvCxnSpPr>
          <p:nvPr/>
        </p:nvCxnSpPr>
        <p:spPr>
          <a:xfrm>
            <a:off x="6414999" y="4298067"/>
            <a:ext cx="772312" cy="570738"/>
          </a:xfrm>
          <a:prstGeom prst="bentConnector3">
            <a:avLst>
              <a:gd name="adj1" fmla="val 50000"/>
            </a:avLst>
          </a:prstGeom>
          <a:ln w="3175">
            <a:solidFill>
              <a:schemeClr val="bg1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꺾인 연결선 29"/>
          <p:cNvCxnSpPr>
            <a:stCxn id="17" idx="3"/>
            <a:endCxn id="24" idx="1"/>
          </p:cNvCxnSpPr>
          <p:nvPr/>
        </p:nvCxnSpPr>
        <p:spPr>
          <a:xfrm flipV="1">
            <a:off x="6414999" y="4868805"/>
            <a:ext cx="772312" cy="187764"/>
          </a:xfrm>
          <a:prstGeom prst="bentConnector3">
            <a:avLst>
              <a:gd name="adj1" fmla="val 50000"/>
            </a:avLst>
          </a:prstGeom>
          <a:ln w="3175">
            <a:solidFill>
              <a:schemeClr val="bg1">
                <a:lumMod val="75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4744151" y="4005062"/>
            <a:ext cx="4104240" cy="175771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endParaRPr lang="en-US" altLang="ko-KR" sz="1100" dirty="0" smtClean="0">
              <a:latin typeface="+mn-ea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30766" y="4005064"/>
            <a:ext cx="4104240" cy="2279068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txBody>
          <a:bodyPr lIns="36000" tIns="3600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endParaRPr lang="en-US" altLang="ko-KR" sz="1100" dirty="0" smtClean="0">
              <a:latin typeface="+mn-ea"/>
            </a:endParaRPr>
          </a:p>
        </p:txBody>
      </p:sp>
      <p:cxnSp>
        <p:nvCxnSpPr>
          <p:cNvPr id="33" name="꺾인 연결선 32"/>
          <p:cNvCxnSpPr>
            <a:stCxn id="43" idx="0"/>
            <a:endCxn id="50" idx="2"/>
          </p:cNvCxnSpPr>
          <p:nvPr/>
        </p:nvCxnSpPr>
        <p:spPr>
          <a:xfrm rot="16200000" flipV="1">
            <a:off x="1560727" y="4181724"/>
            <a:ext cx="111806" cy="896069"/>
          </a:xfrm>
          <a:prstGeom prst="bentConnector3">
            <a:avLst>
              <a:gd name="adj1" fmla="val -118628"/>
            </a:avLst>
          </a:prstGeom>
          <a:ln w="3175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꺾인 연결선 33"/>
          <p:cNvCxnSpPr>
            <a:stCxn id="44" idx="1"/>
            <a:endCxn id="51" idx="0"/>
          </p:cNvCxnSpPr>
          <p:nvPr/>
        </p:nvCxnSpPr>
        <p:spPr>
          <a:xfrm rot="10800000" flipV="1">
            <a:off x="1250404" y="5472260"/>
            <a:ext cx="548514" cy="290519"/>
          </a:xfrm>
          <a:prstGeom prst="bentConnector2">
            <a:avLst/>
          </a:prstGeom>
          <a:ln w="3175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34"/>
          <p:cNvCxnSpPr>
            <a:stCxn id="48" idx="2"/>
          </p:cNvCxnSpPr>
          <p:nvPr/>
        </p:nvCxnSpPr>
        <p:spPr>
          <a:xfrm rot="5400000">
            <a:off x="3025381" y="4160809"/>
            <a:ext cx="247830" cy="1073924"/>
          </a:xfrm>
          <a:prstGeom prst="bentConnector2">
            <a:avLst/>
          </a:prstGeom>
          <a:ln w="3175">
            <a:solidFill>
              <a:schemeClr val="bg1">
                <a:lumMod val="5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꺾인 연결선 35"/>
          <p:cNvCxnSpPr>
            <a:stCxn id="46" idx="0"/>
            <a:endCxn id="49" idx="0"/>
          </p:cNvCxnSpPr>
          <p:nvPr/>
        </p:nvCxnSpPr>
        <p:spPr>
          <a:xfrm rot="16200000" flipH="1">
            <a:off x="3003218" y="5080653"/>
            <a:ext cx="369390" cy="994864"/>
          </a:xfrm>
          <a:prstGeom prst="bentConnector3">
            <a:avLst>
              <a:gd name="adj1" fmla="val 17226"/>
            </a:avLst>
          </a:prstGeom>
          <a:ln w="3175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그룹 36"/>
          <p:cNvGrpSpPr/>
          <p:nvPr/>
        </p:nvGrpSpPr>
        <p:grpSpPr>
          <a:xfrm>
            <a:off x="1588560" y="4365104"/>
            <a:ext cx="1578510" cy="1532342"/>
            <a:chOff x="1481322" y="4488946"/>
            <a:chExt cx="1578510" cy="1532342"/>
          </a:xfrm>
        </p:grpSpPr>
        <p:sp>
          <p:nvSpPr>
            <p:cNvPr id="38" name="타원 37"/>
            <p:cNvSpPr>
              <a:spLocks/>
            </p:cNvSpPr>
            <p:nvPr/>
          </p:nvSpPr>
          <p:spPr>
            <a:xfrm>
              <a:off x="1820577" y="5040175"/>
              <a:ext cx="900000" cy="432000"/>
            </a:xfrm>
            <a:prstGeom prst="ellipse">
              <a:avLst/>
            </a:prstGeom>
            <a:noFill/>
          </p:spPr>
          <p:txBody>
            <a:bodyPr lIns="36000" tIns="36000" rIns="36000" bIns="36000" rtlCol="0" anchor="ctr">
              <a:noAutofit/>
            </a:bodyPr>
            <a:lstStyle/>
            <a:p>
              <a:pPr algn="ctr">
                <a:lnSpc>
                  <a:spcPts val="1300"/>
                </a:lnSpc>
                <a:spcAft>
                  <a:spcPts val="200"/>
                </a:spcAft>
              </a:pPr>
              <a:r>
                <a:rPr lang="ko-KR" altLang="en-US" sz="11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지속가능</a:t>
              </a:r>
              <a:endParaRPr lang="en-US" altLang="ko-KR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>
                <a:lnSpc>
                  <a:spcPts val="1300"/>
                </a:lnSpc>
                <a:spcAft>
                  <a:spcPts val="200"/>
                </a:spcAft>
              </a:pPr>
              <a:r>
                <a:rPr lang="ko-KR" altLang="en-US" sz="11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안전보건</a:t>
              </a:r>
              <a:endParaRPr lang="en-US" altLang="ko-KR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Freeform 4"/>
            <p:cNvSpPr>
              <a:spLocks/>
            </p:cNvSpPr>
            <p:nvPr/>
          </p:nvSpPr>
          <p:spPr bwMode="blackWhite">
            <a:xfrm>
              <a:off x="1576234" y="4488946"/>
              <a:ext cx="822319" cy="679698"/>
            </a:xfrm>
            <a:custGeom>
              <a:avLst/>
              <a:gdLst>
                <a:gd name="T0" fmla="*/ 455 w 1057"/>
                <a:gd name="T1" fmla="*/ 879 h 900"/>
                <a:gd name="T2" fmla="*/ 471 w 1057"/>
                <a:gd name="T3" fmla="*/ 838 h 900"/>
                <a:gd name="T4" fmla="*/ 490 w 1057"/>
                <a:gd name="T5" fmla="*/ 799 h 900"/>
                <a:gd name="T6" fmla="*/ 514 w 1057"/>
                <a:gd name="T7" fmla="*/ 762 h 900"/>
                <a:gd name="T8" fmla="*/ 541 w 1057"/>
                <a:gd name="T9" fmla="*/ 728 h 900"/>
                <a:gd name="T10" fmla="*/ 570 w 1057"/>
                <a:gd name="T11" fmla="*/ 696 h 900"/>
                <a:gd name="T12" fmla="*/ 603 w 1057"/>
                <a:gd name="T13" fmla="*/ 667 h 900"/>
                <a:gd name="T14" fmla="*/ 639 w 1057"/>
                <a:gd name="T15" fmla="*/ 642 h 900"/>
                <a:gd name="T16" fmla="*/ 676 w 1057"/>
                <a:gd name="T17" fmla="*/ 621 h 900"/>
                <a:gd name="T18" fmla="*/ 713 w 1057"/>
                <a:gd name="T19" fmla="*/ 605 h 900"/>
                <a:gd name="T20" fmla="*/ 753 w 1057"/>
                <a:gd name="T21" fmla="*/ 591 h 900"/>
                <a:gd name="T22" fmla="*/ 793 w 1057"/>
                <a:gd name="T23" fmla="*/ 581 h 900"/>
                <a:gd name="T24" fmla="*/ 834 w 1057"/>
                <a:gd name="T25" fmla="*/ 575 h 900"/>
                <a:gd name="T26" fmla="*/ 833 w 1057"/>
                <a:gd name="T27" fmla="*/ 711 h 900"/>
                <a:gd name="T28" fmla="*/ 1056 w 1057"/>
                <a:gd name="T29" fmla="*/ 374 h 900"/>
                <a:gd name="T30" fmla="*/ 818 w 1057"/>
                <a:gd name="T31" fmla="*/ 0 h 900"/>
                <a:gd name="T32" fmla="*/ 819 w 1057"/>
                <a:gd name="T33" fmla="*/ 137 h 900"/>
                <a:gd name="T34" fmla="*/ 757 w 1057"/>
                <a:gd name="T35" fmla="*/ 143 h 900"/>
                <a:gd name="T36" fmla="*/ 694 w 1057"/>
                <a:gd name="T37" fmla="*/ 154 h 900"/>
                <a:gd name="T38" fmla="*/ 634 w 1057"/>
                <a:gd name="T39" fmla="*/ 168 h 900"/>
                <a:gd name="T40" fmla="*/ 574 w 1057"/>
                <a:gd name="T41" fmla="*/ 188 h 900"/>
                <a:gd name="T42" fmla="*/ 516 w 1057"/>
                <a:gd name="T43" fmla="*/ 211 h 900"/>
                <a:gd name="T44" fmla="*/ 460 w 1057"/>
                <a:gd name="T45" fmla="*/ 238 h 900"/>
                <a:gd name="T46" fmla="*/ 405 w 1057"/>
                <a:gd name="T47" fmla="*/ 270 h 900"/>
                <a:gd name="T48" fmla="*/ 352 w 1057"/>
                <a:gd name="T49" fmla="*/ 306 h 900"/>
                <a:gd name="T50" fmla="*/ 302 w 1057"/>
                <a:gd name="T51" fmla="*/ 346 h 900"/>
                <a:gd name="T52" fmla="*/ 255 w 1057"/>
                <a:gd name="T53" fmla="*/ 390 h 900"/>
                <a:gd name="T54" fmla="*/ 211 w 1057"/>
                <a:gd name="T55" fmla="*/ 437 h 900"/>
                <a:gd name="T56" fmla="*/ 170 w 1057"/>
                <a:gd name="T57" fmla="*/ 486 h 900"/>
                <a:gd name="T58" fmla="*/ 134 w 1057"/>
                <a:gd name="T59" fmla="*/ 539 h 900"/>
                <a:gd name="T60" fmla="*/ 101 w 1057"/>
                <a:gd name="T61" fmla="*/ 595 h 900"/>
                <a:gd name="T62" fmla="*/ 72 w 1057"/>
                <a:gd name="T63" fmla="*/ 653 h 900"/>
                <a:gd name="T64" fmla="*/ 47 w 1057"/>
                <a:gd name="T65" fmla="*/ 711 h 900"/>
                <a:gd name="T66" fmla="*/ 27 w 1057"/>
                <a:gd name="T67" fmla="*/ 773 h 900"/>
                <a:gd name="T68" fmla="*/ 11 w 1057"/>
                <a:gd name="T69" fmla="*/ 835 h 900"/>
                <a:gd name="T70" fmla="*/ 0 w 1057"/>
                <a:gd name="T71" fmla="*/ 899 h 900"/>
                <a:gd name="T72" fmla="*/ 238 w 1057"/>
                <a:gd name="T73" fmla="*/ 741 h 900"/>
                <a:gd name="T74" fmla="*/ 455 w 1057"/>
                <a:gd name="T75" fmla="*/ 879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7" h="900">
                  <a:moveTo>
                    <a:pt x="455" y="879"/>
                  </a:moveTo>
                  <a:lnTo>
                    <a:pt x="471" y="838"/>
                  </a:lnTo>
                  <a:lnTo>
                    <a:pt x="490" y="799"/>
                  </a:lnTo>
                  <a:lnTo>
                    <a:pt x="514" y="762"/>
                  </a:lnTo>
                  <a:lnTo>
                    <a:pt x="541" y="728"/>
                  </a:lnTo>
                  <a:lnTo>
                    <a:pt x="570" y="696"/>
                  </a:lnTo>
                  <a:lnTo>
                    <a:pt x="603" y="667"/>
                  </a:lnTo>
                  <a:lnTo>
                    <a:pt x="639" y="642"/>
                  </a:lnTo>
                  <a:lnTo>
                    <a:pt x="676" y="621"/>
                  </a:lnTo>
                  <a:lnTo>
                    <a:pt x="713" y="605"/>
                  </a:lnTo>
                  <a:lnTo>
                    <a:pt x="753" y="591"/>
                  </a:lnTo>
                  <a:lnTo>
                    <a:pt x="793" y="581"/>
                  </a:lnTo>
                  <a:lnTo>
                    <a:pt x="834" y="575"/>
                  </a:lnTo>
                  <a:lnTo>
                    <a:pt x="833" y="711"/>
                  </a:lnTo>
                  <a:lnTo>
                    <a:pt x="1056" y="374"/>
                  </a:lnTo>
                  <a:lnTo>
                    <a:pt x="818" y="0"/>
                  </a:lnTo>
                  <a:lnTo>
                    <a:pt x="819" y="137"/>
                  </a:lnTo>
                  <a:lnTo>
                    <a:pt x="757" y="143"/>
                  </a:lnTo>
                  <a:lnTo>
                    <a:pt x="694" y="154"/>
                  </a:lnTo>
                  <a:lnTo>
                    <a:pt x="634" y="168"/>
                  </a:lnTo>
                  <a:lnTo>
                    <a:pt x="574" y="188"/>
                  </a:lnTo>
                  <a:lnTo>
                    <a:pt x="516" y="211"/>
                  </a:lnTo>
                  <a:lnTo>
                    <a:pt x="460" y="238"/>
                  </a:lnTo>
                  <a:lnTo>
                    <a:pt x="405" y="270"/>
                  </a:lnTo>
                  <a:lnTo>
                    <a:pt x="352" y="306"/>
                  </a:lnTo>
                  <a:lnTo>
                    <a:pt x="302" y="346"/>
                  </a:lnTo>
                  <a:lnTo>
                    <a:pt x="255" y="390"/>
                  </a:lnTo>
                  <a:lnTo>
                    <a:pt x="211" y="437"/>
                  </a:lnTo>
                  <a:lnTo>
                    <a:pt x="170" y="486"/>
                  </a:lnTo>
                  <a:lnTo>
                    <a:pt x="134" y="539"/>
                  </a:lnTo>
                  <a:lnTo>
                    <a:pt x="101" y="595"/>
                  </a:lnTo>
                  <a:lnTo>
                    <a:pt x="72" y="653"/>
                  </a:lnTo>
                  <a:lnTo>
                    <a:pt x="47" y="711"/>
                  </a:lnTo>
                  <a:lnTo>
                    <a:pt x="27" y="773"/>
                  </a:lnTo>
                  <a:lnTo>
                    <a:pt x="11" y="835"/>
                  </a:lnTo>
                  <a:lnTo>
                    <a:pt x="0" y="899"/>
                  </a:lnTo>
                  <a:lnTo>
                    <a:pt x="238" y="741"/>
                  </a:lnTo>
                  <a:lnTo>
                    <a:pt x="455" y="879"/>
                  </a:lnTo>
                </a:path>
              </a:pathLst>
            </a:custGeom>
            <a:solidFill>
              <a:srgbClr val="4A7EBB"/>
            </a:solidFill>
            <a:ln w="3175" cap="rnd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 sz="1837" dirty="0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blackWhite">
            <a:xfrm>
              <a:off x="2126263" y="5338569"/>
              <a:ext cx="803648" cy="682719"/>
            </a:xfrm>
            <a:custGeom>
              <a:avLst/>
              <a:gdLst>
                <a:gd name="T0" fmla="*/ 585 w 1033"/>
                <a:gd name="T1" fmla="*/ 1 h 904"/>
                <a:gd name="T2" fmla="*/ 573 w 1033"/>
                <a:gd name="T3" fmla="*/ 41 h 904"/>
                <a:gd name="T4" fmla="*/ 556 w 1033"/>
                <a:gd name="T5" fmla="*/ 78 h 904"/>
                <a:gd name="T6" fmla="*/ 537 w 1033"/>
                <a:gd name="T7" fmla="*/ 116 h 904"/>
                <a:gd name="T8" fmla="*/ 514 w 1033"/>
                <a:gd name="T9" fmla="*/ 150 h 904"/>
                <a:gd name="T10" fmla="*/ 488 w 1033"/>
                <a:gd name="T11" fmla="*/ 182 h 904"/>
                <a:gd name="T12" fmla="*/ 459 w 1033"/>
                <a:gd name="T13" fmla="*/ 212 h 904"/>
                <a:gd name="T14" fmla="*/ 427 w 1033"/>
                <a:gd name="T15" fmla="*/ 239 h 904"/>
                <a:gd name="T16" fmla="*/ 393 w 1033"/>
                <a:gd name="T17" fmla="*/ 262 h 904"/>
                <a:gd name="T18" fmla="*/ 356 w 1033"/>
                <a:gd name="T19" fmla="*/ 283 h 904"/>
                <a:gd name="T20" fmla="*/ 317 w 1033"/>
                <a:gd name="T21" fmla="*/ 301 h 904"/>
                <a:gd name="T22" fmla="*/ 277 w 1033"/>
                <a:gd name="T23" fmla="*/ 314 h 904"/>
                <a:gd name="T24" fmla="*/ 236 w 1033"/>
                <a:gd name="T25" fmla="*/ 323 h 904"/>
                <a:gd name="T26" fmla="*/ 235 w 1033"/>
                <a:gd name="T27" fmla="*/ 187 h 904"/>
                <a:gd name="T28" fmla="*/ 159 w 1033"/>
                <a:gd name="T29" fmla="*/ 298 h 904"/>
                <a:gd name="T30" fmla="*/ 80 w 1033"/>
                <a:gd name="T31" fmla="*/ 409 h 904"/>
                <a:gd name="T32" fmla="*/ 0 w 1033"/>
                <a:gd name="T33" fmla="*/ 517 h 904"/>
                <a:gd name="T34" fmla="*/ 236 w 1033"/>
                <a:gd name="T35" fmla="*/ 903 h 904"/>
                <a:gd name="T36" fmla="*/ 236 w 1033"/>
                <a:gd name="T37" fmla="*/ 766 h 904"/>
                <a:gd name="T38" fmla="*/ 295 w 1033"/>
                <a:gd name="T39" fmla="*/ 759 h 904"/>
                <a:gd name="T40" fmla="*/ 353 w 1033"/>
                <a:gd name="T41" fmla="*/ 747 h 904"/>
                <a:gd name="T42" fmla="*/ 411 w 1033"/>
                <a:gd name="T43" fmla="*/ 733 h 904"/>
                <a:gd name="T44" fmla="*/ 467 w 1033"/>
                <a:gd name="T45" fmla="*/ 713 h 904"/>
                <a:gd name="T46" fmla="*/ 522 w 1033"/>
                <a:gd name="T47" fmla="*/ 691 h 904"/>
                <a:gd name="T48" fmla="*/ 575 w 1033"/>
                <a:gd name="T49" fmla="*/ 665 h 904"/>
                <a:gd name="T50" fmla="*/ 626 w 1033"/>
                <a:gd name="T51" fmla="*/ 635 h 904"/>
                <a:gd name="T52" fmla="*/ 676 w 1033"/>
                <a:gd name="T53" fmla="*/ 601 h 904"/>
                <a:gd name="T54" fmla="*/ 724 w 1033"/>
                <a:gd name="T55" fmla="*/ 564 h 904"/>
                <a:gd name="T56" fmla="*/ 768 w 1033"/>
                <a:gd name="T57" fmla="*/ 525 h 904"/>
                <a:gd name="T58" fmla="*/ 811 w 1033"/>
                <a:gd name="T59" fmla="*/ 481 h 904"/>
                <a:gd name="T60" fmla="*/ 849 w 1033"/>
                <a:gd name="T61" fmla="*/ 435 h 904"/>
                <a:gd name="T62" fmla="*/ 884 w 1033"/>
                <a:gd name="T63" fmla="*/ 387 h 904"/>
                <a:gd name="T64" fmla="*/ 916 w 1033"/>
                <a:gd name="T65" fmla="*/ 337 h 904"/>
                <a:gd name="T66" fmla="*/ 945 w 1033"/>
                <a:gd name="T67" fmla="*/ 284 h 904"/>
                <a:gd name="T68" fmla="*/ 970 w 1033"/>
                <a:gd name="T69" fmla="*/ 231 h 904"/>
                <a:gd name="T70" fmla="*/ 991 w 1033"/>
                <a:gd name="T71" fmla="*/ 174 h 904"/>
                <a:gd name="T72" fmla="*/ 1009 w 1033"/>
                <a:gd name="T73" fmla="*/ 117 h 904"/>
                <a:gd name="T74" fmla="*/ 1023 w 1033"/>
                <a:gd name="T75" fmla="*/ 58 h 904"/>
                <a:gd name="T76" fmla="*/ 1032 w 1033"/>
                <a:gd name="T77" fmla="*/ 0 h 904"/>
                <a:gd name="T78" fmla="*/ 812 w 1033"/>
                <a:gd name="T79" fmla="*/ 132 h 904"/>
                <a:gd name="T80" fmla="*/ 585 w 1033"/>
                <a:gd name="T81" fmla="*/ 1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33" h="904">
                  <a:moveTo>
                    <a:pt x="585" y="1"/>
                  </a:moveTo>
                  <a:lnTo>
                    <a:pt x="573" y="41"/>
                  </a:lnTo>
                  <a:lnTo>
                    <a:pt x="556" y="78"/>
                  </a:lnTo>
                  <a:lnTo>
                    <a:pt x="537" y="116"/>
                  </a:lnTo>
                  <a:lnTo>
                    <a:pt x="514" y="150"/>
                  </a:lnTo>
                  <a:lnTo>
                    <a:pt x="488" y="182"/>
                  </a:lnTo>
                  <a:lnTo>
                    <a:pt x="459" y="212"/>
                  </a:lnTo>
                  <a:lnTo>
                    <a:pt x="427" y="239"/>
                  </a:lnTo>
                  <a:lnTo>
                    <a:pt x="393" y="262"/>
                  </a:lnTo>
                  <a:lnTo>
                    <a:pt x="356" y="283"/>
                  </a:lnTo>
                  <a:lnTo>
                    <a:pt x="317" y="301"/>
                  </a:lnTo>
                  <a:lnTo>
                    <a:pt x="277" y="314"/>
                  </a:lnTo>
                  <a:lnTo>
                    <a:pt x="236" y="323"/>
                  </a:lnTo>
                  <a:lnTo>
                    <a:pt x="235" y="187"/>
                  </a:lnTo>
                  <a:lnTo>
                    <a:pt x="159" y="298"/>
                  </a:lnTo>
                  <a:lnTo>
                    <a:pt x="80" y="409"/>
                  </a:lnTo>
                  <a:lnTo>
                    <a:pt x="0" y="517"/>
                  </a:lnTo>
                  <a:lnTo>
                    <a:pt x="236" y="903"/>
                  </a:lnTo>
                  <a:lnTo>
                    <a:pt x="236" y="766"/>
                  </a:lnTo>
                  <a:lnTo>
                    <a:pt x="295" y="759"/>
                  </a:lnTo>
                  <a:lnTo>
                    <a:pt x="353" y="747"/>
                  </a:lnTo>
                  <a:lnTo>
                    <a:pt x="411" y="733"/>
                  </a:lnTo>
                  <a:lnTo>
                    <a:pt x="467" y="713"/>
                  </a:lnTo>
                  <a:lnTo>
                    <a:pt x="522" y="691"/>
                  </a:lnTo>
                  <a:lnTo>
                    <a:pt x="575" y="665"/>
                  </a:lnTo>
                  <a:lnTo>
                    <a:pt x="626" y="635"/>
                  </a:lnTo>
                  <a:lnTo>
                    <a:pt x="676" y="601"/>
                  </a:lnTo>
                  <a:lnTo>
                    <a:pt x="724" y="564"/>
                  </a:lnTo>
                  <a:lnTo>
                    <a:pt x="768" y="525"/>
                  </a:lnTo>
                  <a:lnTo>
                    <a:pt x="811" y="481"/>
                  </a:lnTo>
                  <a:lnTo>
                    <a:pt x="849" y="435"/>
                  </a:lnTo>
                  <a:lnTo>
                    <a:pt x="884" y="387"/>
                  </a:lnTo>
                  <a:lnTo>
                    <a:pt x="916" y="337"/>
                  </a:lnTo>
                  <a:lnTo>
                    <a:pt x="945" y="284"/>
                  </a:lnTo>
                  <a:lnTo>
                    <a:pt x="970" y="231"/>
                  </a:lnTo>
                  <a:lnTo>
                    <a:pt x="991" y="174"/>
                  </a:lnTo>
                  <a:lnTo>
                    <a:pt x="1009" y="117"/>
                  </a:lnTo>
                  <a:lnTo>
                    <a:pt x="1023" y="58"/>
                  </a:lnTo>
                  <a:lnTo>
                    <a:pt x="1032" y="0"/>
                  </a:lnTo>
                  <a:lnTo>
                    <a:pt x="812" y="132"/>
                  </a:lnTo>
                  <a:lnTo>
                    <a:pt x="585" y="1"/>
                  </a:lnTo>
                </a:path>
              </a:pathLst>
            </a:custGeom>
            <a:solidFill>
              <a:srgbClr val="4A7EBB"/>
            </a:solidFill>
            <a:ln w="3175" cap="rnd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 sz="1837"/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blackWhite">
            <a:xfrm>
              <a:off x="1481322" y="5090102"/>
              <a:ext cx="723516" cy="811862"/>
            </a:xfrm>
            <a:custGeom>
              <a:avLst/>
              <a:gdLst>
                <a:gd name="T0" fmla="*/ 929 w 930"/>
                <a:gd name="T1" fmla="*/ 645 h 1075"/>
                <a:gd name="T2" fmla="*/ 887 w 930"/>
                <a:gd name="T3" fmla="*/ 634 h 1075"/>
                <a:gd name="T4" fmla="*/ 847 w 930"/>
                <a:gd name="T5" fmla="*/ 620 h 1075"/>
                <a:gd name="T6" fmla="*/ 807 w 930"/>
                <a:gd name="T7" fmla="*/ 603 h 1075"/>
                <a:gd name="T8" fmla="*/ 771 w 930"/>
                <a:gd name="T9" fmla="*/ 582 h 1075"/>
                <a:gd name="T10" fmla="*/ 735 w 930"/>
                <a:gd name="T11" fmla="*/ 557 h 1075"/>
                <a:gd name="T12" fmla="*/ 703 w 930"/>
                <a:gd name="T13" fmla="*/ 529 h 1075"/>
                <a:gd name="T14" fmla="*/ 673 w 930"/>
                <a:gd name="T15" fmla="*/ 497 h 1075"/>
                <a:gd name="T16" fmla="*/ 648 w 930"/>
                <a:gd name="T17" fmla="*/ 465 h 1075"/>
                <a:gd name="T18" fmla="*/ 624 w 930"/>
                <a:gd name="T19" fmla="*/ 428 h 1075"/>
                <a:gd name="T20" fmla="*/ 607 w 930"/>
                <a:gd name="T21" fmla="*/ 398 h 1075"/>
                <a:gd name="T22" fmla="*/ 594 w 930"/>
                <a:gd name="T23" fmla="*/ 366 h 1075"/>
                <a:gd name="T24" fmla="*/ 583 w 930"/>
                <a:gd name="T25" fmla="*/ 332 h 1075"/>
                <a:gd name="T26" fmla="*/ 577 w 930"/>
                <a:gd name="T27" fmla="*/ 298 h 1075"/>
                <a:gd name="T28" fmla="*/ 575 w 930"/>
                <a:gd name="T29" fmla="*/ 264 h 1075"/>
                <a:gd name="T30" fmla="*/ 576 w 930"/>
                <a:gd name="T31" fmla="*/ 229 h 1075"/>
                <a:gd name="T32" fmla="*/ 748 w 930"/>
                <a:gd name="T33" fmla="*/ 229 h 1075"/>
                <a:gd name="T34" fmla="*/ 360 w 930"/>
                <a:gd name="T35" fmla="*/ 0 h 1075"/>
                <a:gd name="T36" fmla="*/ 0 w 930"/>
                <a:gd name="T37" fmla="*/ 236 h 1075"/>
                <a:gd name="T38" fmla="*/ 136 w 930"/>
                <a:gd name="T39" fmla="*/ 237 h 1075"/>
                <a:gd name="T40" fmla="*/ 141 w 930"/>
                <a:gd name="T41" fmla="*/ 299 h 1075"/>
                <a:gd name="T42" fmla="*/ 150 w 930"/>
                <a:gd name="T43" fmla="*/ 362 h 1075"/>
                <a:gd name="T44" fmla="*/ 165 w 930"/>
                <a:gd name="T45" fmla="*/ 422 h 1075"/>
                <a:gd name="T46" fmla="*/ 182 w 930"/>
                <a:gd name="T47" fmla="*/ 483 h 1075"/>
                <a:gd name="T48" fmla="*/ 204 w 930"/>
                <a:gd name="T49" fmla="*/ 541 h 1075"/>
                <a:gd name="T50" fmla="*/ 231 w 930"/>
                <a:gd name="T51" fmla="*/ 598 h 1075"/>
                <a:gd name="T52" fmla="*/ 262 w 930"/>
                <a:gd name="T53" fmla="*/ 653 h 1075"/>
                <a:gd name="T54" fmla="*/ 296 w 930"/>
                <a:gd name="T55" fmla="*/ 704 h 1075"/>
                <a:gd name="T56" fmla="*/ 333 w 930"/>
                <a:gd name="T57" fmla="*/ 752 h 1075"/>
                <a:gd name="T58" fmla="*/ 374 w 930"/>
                <a:gd name="T59" fmla="*/ 797 h 1075"/>
                <a:gd name="T60" fmla="*/ 419 w 930"/>
                <a:gd name="T61" fmla="*/ 841 h 1075"/>
                <a:gd name="T62" fmla="*/ 465 w 930"/>
                <a:gd name="T63" fmla="*/ 880 h 1075"/>
                <a:gd name="T64" fmla="*/ 514 w 930"/>
                <a:gd name="T65" fmla="*/ 917 h 1075"/>
                <a:gd name="T66" fmla="*/ 566 w 930"/>
                <a:gd name="T67" fmla="*/ 951 h 1075"/>
                <a:gd name="T68" fmla="*/ 620 w 930"/>
                <a:gd name="T69" fmla="*/ 980 h 1075"/>
                <a:gd name="T70" fmla="*/ 675 w 930"/>
                <a:gd name="T71" fmla="*/ 1007 h 1075"/>
                <a:gd name="T72" fmla="*/ 732 w 930"/>
                <a:gd name="T73" fmla="*/ 1029 h 1075"/>
                <a:gd name="T74" fmla="*/ 790 w 930"/>
                <a:gd name="T75" fmla="*/ 1048 h 1075"/>
                <a:gd name="T76" fmla="*/ 849 w 930"/>
                <a:gd name="T77" fmla="*/ 1062 h 1075"/>
                <a:gd name="T78" fmla="*/ 910 w 930"/>
                <a:gd name="T79" fmla="*/ 1074 h 1075"/>
                <a:gd name="T80" fmla="*/ 772 w 930"/>
                <a:gd name="T81" fmla="*/ 845 h 1075"/>
                <a:gd name="T82" fmla="*/ 929 w 930"/>
                <a:gd name="T83" fmla="*/ 645 h 10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30" h="1075">
                  <a:moveTo>
                    <a:pt x="929" y="645"/>
                  </a:moveTo>
                  <a:lnTo>
                    <a:pt x="887" y="634"/>
                  </a:lnTo>
                  <a:lnTo>
                    <a:pt x="847" y="620"/>
                  </a:lnTo>
                  <a:lnTo>
                    <a:pt x="807" y="603"/>
                  </a:lnTo>
                  <a:lnTo>
                    <a:pt x="771" y="582"/>
                  </a:lnTo>
                  <a:lnTo>
                    <a:pt x="735" y="557"/>
                  </a:lnTo>
                  <a:lnTo>
                    <a:pt x="703" y="529"/>
                  </a:lnTo>
                  <a:lnTo>
                    <a:pt x="673" y="497"/>
                  </a:lnTo>
                  <a:lnTo>
                    <a:pt x="648" y="465"/>
                  </a:lnTo>
                  <a:lnTo>
                    <a:pt x="624" y="428"/>
                  </a:lnTo>
                  <a:lnTo>
                    <a:pt x="607" y="398"/>
                  </a:lnTo>
                  <a:lnTo>
                    <a:pt x="594" y="366"/>
                  </a:lnTo>
                  <a:lnTo>
                    <a:pt x="583" y="332"/>
                  </a:lnTo>
                  <a:lnTo>
                    <a:pt x="577" y="298"/>
                  </a:lnTo>
                  <a:lnTo>
                    <a:pt x="575" y="264"/>
                  </a:lnTo>
                  <a:lnTo>
                    <a:pt x="576" y="229"/>
                  </a:lnTo>
                  <a:lnTo>
                    <a:pt x="748" y="229"/>
                  </a:lnTo>
                  <a:lnTo>
                    <a:pt x="360" y="0"/>
                  </a:lnTo>
                  <a:lnTo>
                    <a:pt x="0" y="236"/>
                  </a:lnTo>
                  <a:lnTo>
                    <a:pt x="136" y="237"/>
                  </a:lnTo>
                  <a:lnTo>
                    <a:pt x="141" y="299"/>
                  </a:lnTo>
                  <a:lnTo>
                    <a:pt x="150" y="362"/>
                  </a:lnTo>
                  <a:lnTo>
                    <a:pt x="165" y="422"/>
                  </a:lnTo>
                  <a:lnTo>
                    <a:pt x="182" y="483"/>
                  </a:lnTo>
                  <a:lnTo>
                    <a:pt x="204" y="541"/>
                  </a:lnTo>
                  <a:lnTo>
                    <a:pt x="231" y="598"/>
                  </a:lnTo>
                  <a:lnTo>
                    <a:pt x="262" y="653"/>
                  </a:lnTo>
                  <a:lnTo>
                    <a:pt x="296" y="704"/>
                  </a:lnTo>
                  <a:lnTo>
                    <a:pt x="333" y="752"/>
                  </a:lnTo>
                  <a:lnTo>
                    <a:pt x="374" y="797"/>
                  </a:lnTo>
                  <a:lnTo>
                    <a:pt x="419" y="841"/>
                  </a:lnTo>
                  <a:lnTo>
                    <a:pt x="465" y="880"/>
                  </a:lnTo>
                  <a:lnTo>
                    <a:pt x="514" y="917"/>
                  </a:lnTo>
                  <a:lnTo>
                    <a:pt x="566" y="951"/>
                  </a:lnTo>
                  <a:lnTo>
                    <a:pt x="620" y="980"/>
                  </a:lnTo>
                  <a:lnTo>
                    <a:pt x="675" y="1007"/>
                  </a:lnTo>
                  <a:lnTo>
                    <a:pt x="732" y="1029"/>
                  </a:lnTo>
                  <a:lnTo>
                    <a:pt x="790" y="1048"/>
                  </a:lnTo>
                  <a:lnTo>
                    <a:pt x="849" y="1062"/>
                  </a:lnTo>
                  <a:lnTo>
                    <a:pt x="910" y="1074"/>
                  </a:lnTo>
                  <a:lnTo>
                    <a:pt x="772" y="845"/>
                  </a:lnTo>
                  <a:lnTo>
                    <a:pt x="929" y="645"/>
                  </a:lnTo>
                </a:path>
              </a:pathLst>
            </a:custGeom>
            <a:solidFill>
              <a:srgbClr val="4A7EBB"/>
            </a:solidFill>
            <a:ln w="3175" cap="rnd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 sz="1837"/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blackWhite">
            <a:xfrm>
              <a:off x="2326202" y="4596188"/>
              <a:ext cx="733630" cy="804310"/>
            </a:xfrm>
            <a:custGeom>
              <a:avLst/>
              <a:gdLst>
                <a:gd name="T0" fmla="*/ 554 w 943"/>
                <a:gd name="T1" fmla="*/ 1064 h 1065"/>
                <a:gd name="T2" fmla="*/ 942 w 943"/>
                <a:gd name="T3" fmla="*/ 840 h 1065"/>
                <a:gd name="T4" fmla="*/ 781 w 943"/>
                <a:gd name="T5" fmla="*/ 840 h 1065"/>
                <a:gd name="T6" fmla="*/ 776 w 943"/>
                <a:gd name="T7" fmla="*/ 778 h 1065"/>
                <a:gd name="T8" fmla="*/ 767 w 943"/>
                <a:gd name="T9" fmla="*/ 716 h 1065"/>
                <a:gd name="T10" fmla="*/ 754 w 943"/>
                <a:gd name="T11" fmla="*/ 655 h 1065"/>
                <a:gd name="T12" fmla="*/ 737 w 943"/>
                <a:gd name="T13" fmla="*/ 595 h 1065"/>
                <a:gd name="T14" fmla="*/ 714 w 943"/>
                <a:gd name="T15" fmla="*/ 536 h 1065"/>
                <a:gd name="T16" fmla="*/ 688 w 943"/>
                <a:gd name="T17" fmla="*/ 480 h 1065"/>
                <a:gd name="T18" fmla="*/ 658 w 943"/>
                <a:gd name="T19" fmla="*/ 425 h 1065"/>
                <a:gd name="T20" fmla="*/ 624 w 943"/>
                <a:gd name="T21" fmla="*/ 372 h 1065"/>
                <a:gd name="T22" fmla="*/ 586 w 943"/>
                <a:gd name="T23" fmla="*/ 323 h 1065"/>
                <a:gd name="T24" fmla="*/ 547 w 943"/>
                <a:gd name="T25" fmla="*/ 275 h 1065"/>
                <a:gd name="T26" fmla="*/ 502 w 943"/>
                <a:gd name="T27" fmla="*/ 232 h 1065"/>
                <a:gd name="T28" fmla="*/ 455 w 943"/>
                <a:gd name="T29" fmla="*/ 191 h 1065"/>
                <a:gd name="T30" fmla="*/ 405 w 943"/>
                <a:gd name="T31" fmla="*/ 153 h 1065"/>
                <a:gd name="T32" fmla="*/ 352 w 943"/>
                <a:gd name="T33" fmla="*/ 120 h 1065"/>
                <a:gd name="T34" fmla="*/ 298 w 943"/>
                <a:gd name="T35" fmla="*/ 89 h 1065"/>
                <a:gd name="T36" fmla="*/ 241 w 943"/>
                <a:gd name="T37" fmla="*/ 63 h 1065"/>
                <a:gd name="T38" fmla="*/ 182 w 943"/>
                <a:gd name="T39" fmla="*/ 41 h 1065"/>
                <a:gd name="T40" fmla="*/ 122 w 943"/>
                <a:gd name="T41" fmla="*/ 23 h 1065"/>
                <a:gd name="T42" fmla="*/ 61 w 943"/>
                <a:gd name="T43" fmla="*/ 9 h 1065"/>
                <a:gd name="T44" fmla="*/ 0 w 943"/>
                <a:gd name="T45" fmla="*/ 0 h 1065"/>
                <a:gd name="T46" fmla="*/ 137 w 943"/>
                <a:gd name="T47" fmla="*/ 226 h 1065"/>
                <a:gd name="T48" fmla="*/ 5 w 943"/>
                <a:gd name="T49" fmla="*/ 451 h 1065"/>
                <a:gd name="T50" fmla="*/ 48 w 943"/>
                <a:gd name="T51" fmla="*/ 465 h 1065"/>
                <a:gd name="T52" fmla="*/ 90 w 943"/>
                <a:gd name="T53" fmla="*/ 483 h 1065"/>
                <a:gd name="T54" fmla="*/ 130 w 943"/>
                <a:gd name="T55" fmla="*/ 505 h 1065"/>
                <a:gd name="T56" fmla="*/ 168 w 943"/>
                <a:gd name="T57" fmla="*/ 531 h 1065"/>
                <a:gd name="T58" fmla="*/ 202 w 943"/>
                <a:gd name="T59" fmla="*/ 561 h 1065"/>
                <a:gd name="T60" fmla="*/ 233 w 943"/>
                <a:gd name="T61" fmla="*/ 594 h 1065"/>
                <a:gd name="T62" fmla="*/ 262 w 943"/>
                <a:gd name="T63" fmla="*/ 629 h 1065"/>
                <a:gd name="T64" fmla="*/ 285 w 943"/>
                <a:gd name="T65" fmla="*/ 668 h 1065"/>
                <a:gd name="T66" fmla="*/ 305 w 943"/>
                <a:gd name="T67" fmla="*/ 709 h 1065"/>
                <a:gd name="T68" fmla="*/ 321 w 943"/>
                <a:gd name="T69" fmla="*/ 751 h 1065"/>
                <a:gd name="T70" fmla="*/ 333 w 943"/>
                <a:gd name="T71" fmla="*/ 795 h 1065"/>
                <a:gd name="T72" fmla="*/ 340 w 943"/>
                <a:gd name="T73" fmla="*/ 840 h 1065"/>
                <a:gd name="T74" fmla="*/ 188 w 943"/>
                <a:gd name="T75" fmla="*/ 841 h 1065"/>
                <a:gd name="T76" fmla="*/ 554 w 943"/>
                <a:gd name="T77" fmla="*/ 1064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43" h="1065">
                  <a:moveTo>
                    <a:pt x="554" y="1064"/>
                  </a:moveTo>
                  <a:lnTo>
                    <a:pt x="942" y="840"/>
                  </a:lnTo>
                  <a:lnTo>
                    <a:pt x="781" y="840"/>
                  </a:lnTo>
                  <a:lnTo>
                    <a:pt x="776" y="778"/>
                  </a:lnTo>
                  <a:lnTo>
                    <a:pt x="767" y="716"/>
                  </a:lnTo>
                  <a:lnTo>
                    <a:pt x="754" y="655"/>
                  </a:lnTo>
                  <a:lnTo>
                    <a:pt x="737" y="595"/>
                  </a:lnTo>
                  <a:lnTo>
                    <a:pt x="714" y="536"/>
                  </a:lnTo>
                  <a:lnTo>
                    <a:pt x="688" y="480"/>
                  </a:lnTo>
                  <a:lnTo>
                    <a:pt x="658" y="425"/>
                  </a:lnTo>
                  <a:lnTo>
                    <a:pt x="624" y="372"/>
                  </a:lnTo>
                  <a:lnTo>
                    <a:pt x="586" y="323"/>
                  </a:lnTo>
                  <a:lnTo>
                    <a:pt x="547" y="275"/>
                  </a:lnTo>
                  <a:lnTo>
                    <a:pt x="502" y="232"/>
                  </a:lnTo>
                  <a:lnTo>
                    <a:pt x="455" y="191"/>
                  </a:lnTo>
                  <a:lnTo>
                    <a:pt x="405" y="153"/>
                  </a:lnTo>
                  <a:lnTo>
                    <a:pt x="352" y="120"/>
                  </a:lnTo>
                  <a:lnTo>
                    <a:pt x="298" y="89"/>
                  </a:lnTo>
                  <a:lnTo>
                    <a:pt x="241" y="63"/>
                  </a:lnTo>
                  <a:lnTo>
                    <a:pt x="182" y="41"/>
                  </a:lnTo>
                  <a:lnTo>
                    <a:pt x="122" y="23"/>
                  </a:lnTo>
                  <a:lnTo>
                    <a:pt x="61" y="9"/>
                  </a:lnTo>
                  <a:lnTo>
                    <a:pt x="0" y="0"/>
                  </a:lnTo>
                  <a:lnTo>
                    <a:pt x="137" y="226"/>
                  </a:lnTo>
                  <a:lnTo>
                    <a:pt x="5" y="451"/>
                  </a:lnTo>
                  <a:lnTo>
                    <a:pt x="48" y="465"/>
                  </a:lnTo>
                  <a:lnTo>
                    <a:pt x="90" y="483"/>
                  </a:lnTo>
                  <a:lnTo>
                    <a:pt x="130" y="505"/>
                  </a:lnTo>
                  <a:lnTo>
                    <a:pt x="168" y="531"/>
                  </a:lnTo>
                  <a:lnTo>
                    <a:pt x="202" y="561"/>
                  </a:lnTo>
                  <a:lnTo>
                    <a:pt x="233" y="594"/>
                  </a:lnTo>
                  <a:lnTo>
                    <a:pt x="262" y="629"/>
                  </a:lnTo>
                  <a:lnTo>
                    <a:pt x="285" y="668"/>
                  </a:lnTo>
                  <a:lnTo>
                    <a:pt x="305" y="709"/>
                  </a:lnTo>
                  <a:lnTo>
                    <a:pt x="321" y="751"/>
                  </a:lnTo>
                  <a:lnTo>
                    <a:pt x="333" y="795"/>
                  </a:lnTo>
                  <a:lnTo>
                    <a:pt x="340" y="840"/>
                  </a:lnTo>
                  <a:lnTo>
                    <a:pt x="188" y="841"/>
                  </a:lnTo>
                  <a:lnTo>
                    <a:pt x="554" y="1064"/>
                  </a:lnTo>
                </a:path>
              </a:pathLst>
            </a:custGeom>
            <a:solidFill>
              <a:srgbClr val="4A7EBB"/>
            </a:solidFill>
            <a:ln w="3175" cap="rnd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 sz="1837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705426" y="4809504"/>
              <a:ext cx="504000" cy="15774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rtlCol="0" anchor="ctr">
              <a:noAutofit/>
            </a:bodyPr>
            <a:lstStyle/>
            <a:p>
              <a:pPr algn="ctr">
                <a:lnSpc>
                  <a:spcPts val="14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US" altLang="ko-KR" sz="1200" b="1" dirty="0" smtClean="0">
                  <a:solidFill>
                    <a:srgbClr val="FF9900"/>
                  </a:solidFill>
                  <a:latin typeface="+mn-ea"/>
                </a:rPr>
                <a:t>P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+mn-ea"/>
                </a:rPr>
                <a:t>lan</a:t>
              </a:r>
              <a:endParaRPr lang="en-US" altLang="ko-KR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1680" y="5517232"/>
              <a:ext cx="504000" cy="15774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rtlCol="0" anchor="ctr">
              <a:noAutofit/>
            </a:bodyPr>
            <a:lstStyle/>
            <a:p>
              <a:pPr algn="ctr">
                <a:lnSpc>
                  <a:spcPts val="14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US" altLang="ko-KR" sz="1200" b="1" dirty="0" smtClean="0">
                  <a:solidFill>
                    <a:schemeClr val="accent6"/>
                  </a:solidFill>
                  <a:latin typeface="+mn-ea"/>
                </a:rPr>
                <a:t>A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+mn-ea"/>
                </a:rPr>
                <a:t>ction</a:t>
              </a:r>
              <a:endParaRPr lang="en-US" altLang="ko-KR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391921" y="4809504"/>
              <a:ext cx="504000" cy="15774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rtlCol="0" anchor="ctr">
              <a:noAutofit/>
            </a:bodyPr>
            <a:lstStyle/>
            <a:p>
              <a:pPr algn="ctr">
                <a:lnSpc>
                  <a:spcPts val="14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US" altLang="ko-KR" sz="1200" b="1" dirty="0" smtClean="0">
                  <a:solidFill>
                    <a:schemeClr val="accent6"/>
                  </a:solidFill>
                  <a:latin typeface="+mn-ea"/>
                </a:rPr>
                <a:t>D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+mn-ea"/>
                </a:rPr>
                <a:t>o</a:t>
              </a:r>
              <a:endParaRPr lang="en-US" altLang="ko-KR" sz="10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2331243" y="5517232"/>
              <a:ext cx="504000" cy="157741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rtlCol="0" anchor="ctr">
              <a:noAutofit/>
            </a:bodyPr>
            <a:lstStyle/>
            <a:p>
              <a:pPr algn="ctr">
                <a:lnSpc>
                  <a:spcPts val="14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US" altLang="ko-KR" sz="1200" b="1" dirty="0" smtClean="0">
                  <a:solidFill>
                    <a:schemeClr val="accent6"/>
                  </a:solidFill>
                  <a:latin typeface="+mn-ea"/>
                </a:rPr>
                <a:t>C</a:t>
              </a:r>
              <a:r>
                <a:rPr lang="en-US" altLang="ko-KR" sz="1000" b="1" dirty="0" smtClean="0">
                  <a:solidFill>
                    <a:schemeClr val="bg1"/>
                  </a:solidFill>
                  <a:latin typeface="+mn-ea"/>
                </a:rPr>
                <a:t>heck</a:t>
              </a:r>
              <a:endParaRPr lang="en-US" altLang="ko-KR" sz="10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cxnSp>
        <p:nvCxnSpPr>
          <p:cNvPr id="47" name="꺾인 연결선 46"/>
          <p:cNvCxnSpPr>
            <a:stCxn id="10" idx="2"/>
            <a:endCxn id="32" idx="0"/>
          </p:cNvCxnSpPr>
          <p:nvPr/>
        </p:nvCxnSpPr>
        <p:spPr>
          <a:xfrm rot="16200000" flipH="1">
            <a:off x="1553548" y="3075725"/>
            <a:ext cx="992421" cy="866256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2870473" y="4069856"/>
            <a:ext cx="1631570" cy="504000"/>
          </a:xfrm>
          <a:prstGeom prst="rect">
            <a:avLst/>
          </a:prstGeom>
          <a:noFill/>
          <a:ln w="3175">
            <a:solidFill>
              <a:srgbClr val="0000FF"/>
            </a:solidFill>
          </a:ln>
        </p:spPr>
        <p:txBody>
          <a:bodyPr lIns="36000" tIns="0" rIns="36000" bIns="36000" rtlCol="0" anchor="t" anchorCtr="0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작업</a:t>
            </a:r>
            <a:r>
              <a:rPr lang="en-US" altLang="ko-KR" sz="1000" b="1" spc="-100" dirty="0">
                <a:latin typeface="+mn-ea"/>
              </a:rPr>
              <a:t>/</a:t>
            </a:r>
            <a:r>
              <a:rPr lang="ko-KR" altLang="en-US" sz="1000" b="1" spc="-100" dirty="0">
                <a:latin typeface="+mn-ea"/>
              </a:rPr>
              <a:t>공정 안전 및 보건 관리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협력업체 관리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안전보건 교육</a:t>
            </a:r>
            <a:r>
              <a:rPr lang="en-US" altLang="ko-KR" sz="1000" b="1" spc="-100" dirty="0">
                <a:latin typeface="+mn-ea"/>
              </a:rPr>
              <a:t>, </a:t>
            </a:r>
            <a:r>
              <a:rPr lang="ko-KR" altLang="en-US" sz="1000" b="1" spc="-100" dirty="0">
                <a:latin typeface="+mn-ea"/>
              </a:rPr>
              <a:t>비상조치 등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2870472" y="5762780"/>
            <a:ext cx="1629745" cy="504000"/>
          </a:xfrm>
          <a:prstGeom prst="rect">
            <a:avLst/>
          </a:prstGeom>
          <a:noFill/>
          <a:ln w="3175">
            <a:solidFill>
              <a:srgbClr val="0000FF"/>
            </a:solidFill>
          </a:ln>
        </p:spPr>
        <p:txBody>
          <a:bodyPr lIns="36000" tIns="0" rIns="36000" bIns="36000" rtlCol="0" anchor="t" anchorCtr="0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 smtClean="0">
                <a:latin typeface="+mn-ea"/>
              </a:rPr>
              <a:t>산업안전보건 위원회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 smtClean="0">
                <a:latin typeface="+mn-ea"/>
              </a:rPr>
              <a:t>환경안전보건 경영 검토</a:t>
            </a:r>
            <a:r>
              <a:rPr lang="en-US" altLang="ko-KR" sz="1000" b="1" spc="-100" dirty="0" smtClean="0">
                <a:latin typeface="+mn-ea"/>
              </a:rPr>
              <a:t>/</a:t>
            </a:r>
            <a:r>
              <a:rPr lang="ko-KR" altLang="en-US" sz="1000" b="1" spc="-100" dirty="0" smtClean="0">
                <a:latin typeface="+mn-ea"/>
              </a:rPr>
              <a:t>평가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 smtClean="0">
                <a:latin typeface="+mn-ea"/>
              </a:rPr>
              <a:t>내</a:t>
            </a:r>
            <a:r>
              <a:rPr lang="en-US" altLang="ko-KR" sz="1000" b="1" spc="-100" dirty="0">
                <a:latin typeface="+mn-ea"/>
              </a:rPr>
              <a:t>/</a:t>
            </a:r>
            <a:r>
              <a:rPr lang="ko-KR" altLang="en-US" sz="1000" b="1" spc="-100" dirty="0">
                <a:latin typeface="+mn-ea"/>
              </a:rPr>
              <a:t>외부 점검 및 심사 등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481382" y="4069856"/>
            <a:ext cx="1374425" cy="504000"/>
          </a:xfrm>
          <a:prstGeom prst="rect">
            <a:avLst/>
          </a:prstGeom>
          <a:noFill/>
          <a:ln w="3175">
            <a:solidFill>
              <a:srgbClr val="0000FF"/>
            </a:solidFill>
          </a:ln>
        </p:spPr>
        <p:txBody>
          <a:bodyPr lIns="36000" tIns="0" rIns="36000" bIns="36000" rtlCol="0" anchor="t" anchorCtr="0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환경안전보건 </a:t>
            </a:r>
            <a:r>
              <a:rPr lang="ko-KR" altLang="en-US" sz="1000" b="1" spc="-100" dirty="0" smtClean="0">
                <a:latin typeface="+mn-ea"/>
              </a:rPr>
              <a:t>시스템</a:t>
            </a:r>
            <a:endParaRPr lang="ko-KR" altLang="en-US" sz="1000" b="1" spc="-100" dirty="0">
              <a:latin typeface="+mn-ea"/>
            </a:endParaRP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중장기 전략 및 과제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법적 요구 사항 등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481382" y="5762780"/>
            <a:ext cx="1538044" cy="504000"/>
          </a:xfrm>
          <a:prstGeom prst="rect">
            <a:avLst/>
          </a:prstGeom>
          <a:noFill/>
          <a:ln w="3175">
            <a:solidFill>
              <a:srgbClr val="0000FF"/>
            </a:solidFill>
          </a:ln>
        </p:spPr>
        <p:txBody>
          <a:bodyPr lIns="36000" tIns="0" rIns="36000" bIns="36000" rtlCol="0" anchor="t" anchorCtr="0">
            <a:noAutofit/>
          </a:bodyPr>
          <a:lstStyle/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원인 분석 및 재발방지 대책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수평전파 및 개선</a:t>
            </a:r>
          </a:p>
          <a:p>
            <a:pPr marL="79375" indent="-79375">
              <a:lnSpc>
                <a:spcPts val="1200"/>
              </a:lnSpc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ko-KR" altLang="en-US" sz="1000" b="1" spc="-100" dirty="0">
                <a:latin typeface="+mn-ea"/>
              </a:rPr>
              <a:t>시스템 </a:t>
            </a:r>
            <a:r>
              <a:rPr lang="en-US" altLang="ko-KR" sz="1000" b="1" spc="-100" dirty="0">
                <a:latin typeface="+mn-ea"/>
              </a:rPr>
              <a:t>Level-up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433258" y="3789063"/>
            <a:ext cx="360000" cy="216000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000" spc="-100" dirty="0" smtClean="0">
                <a:latin typeface="+mn-ea"/>
              </a:rPr>
              <a:t>운영</a:t>
            </a:r>
            <a:endParaRPr lang="en-US" altLang="ko-KR" sz="1000" spc="-100" dirty="0">
              <a:latin typeface="+mn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4674546" y="3802546"/>
            <a:ext cx="509521" cy="185691"/>
          </a:xfrm>
          <a:prstGeom prst="rect">
            <a:avLst/>
          </a:prstGeom>
          <a:noFill/>
          <a:ln>
            <a:noFill/>
          </a:ln>
        </p:spPr>
        <p:txBody>
          <a:bodyPr lIns="36000" tIns="0" rIns="36000" bIns="36000" rtlCol="0" anchor="ctr" anchorCtr="0">
            <a:noAutofit/>
          </a:bodyPr>
          <a:lstStyle/>
          <a:p>
            <a:pPr algn="ctr">
              <a:lnSpc>
                <a:spcPts val="1200"/>
              </a:lnSpc>
              <a:spcAft>
                <a:spcPts val="100"/>
              </a:spcAft>
            </a:pPr>
            <a:r>
              <a:rPr lang="ko-KR" altLang="en-US" sz="1000" spc="-100" dirty="0" smtClean="0">
                <a:latin typeface="+mn-ea"/>
              </a:rPr>
              <a:t>시스템</a:t>
            </a:r>
            <a:endParaRPr lang="en-US" altLang="ko-KR" sz="1000" spc="-100" dirty="0">
              <a:latin typeface="+mn-ea"/>
            </a:endParaRPr>
          </a:p>
        </p:txBody>
      </p:sp>
      <p:cxnSp>
        <p:nvCxnSpPr>
          <p:cNvPr id="54" name="꺾인 연결선 53"/>
          <p:cNvCxnSpPr>
            <a:stCxn id="10" idx="2"/>
            <a:endCxn id="31" idx="0"/>
          </p:cNvCxnSpPr>
          <p:nvPr/>
        </p:nvCxnSpPr>
        <p:spPr>
          <a:xfrm rot="16200000" flipH="1">
            <a:off x="3710241" y="919031"/>
            <a:ext cx="992419" cy="5179641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직사각형 66"/>
          <p:cNvSpPr/>
          <p:nvPr/>
        </p:nvSpPr>
        <p:spPr>
          <a:xfrm>
            <a:off x="57103" y="529799"/>
            <a:ext cx="8983424" cy="5940000"/>
          </a:xfrm>
          <a:prstGeom prst="rect">
            <a:avLst/>
          </a:prstGeom>
          <a:ln w="3175">
            <a:gradFill flip="none" rotWithShape="1">
              <a:gsLst>
                <a:gs pos="0">
                  <a:srgbClr val="0070C0"/>
                </a:gs>
                <a:gs pos="50000">
                  <a:schemeClr val="bg1">
                    <a:lumMod val="90000"/>
                  </a:schemeClr>
                </a:gs>
                <a:gs pos="100000">
                  <a:schemeClr val="tx1">
                    <a:lumMod val="100000"/>
                  </a:schemeClr>
                </a:gs>
              </a:gsLst>
              <a:lin ang="2700000" scaled="1"/>
              <a:tileRect/>
            </a:gradFill>
          </a:ln>
        </p:spPr>
        <p:txBody>
          <a:bodyPr lIns="108000" tIns="72000" rIns="108000" bIns="72000" rtlCol="0" anchor="ctr">
            <a:noAutofit/>
          </a:bodyPr>
          <a:lstStyle/>
          <a:p>
            <a:pPr algn="ctr">
              <a:lnSpc>
                <a:spcPts val="2500"/>
              </a:lnSpc>
              <a:spcBef>
                <a:spcPts val="300"/>
              </a:spcBef>
              <a:spcAft>
                <a:spcPts val="300"/>
              </a:spcAft>
            </a:pP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14920" y="6532841"/>
            <a:ext cx="8640000" cy="324000"/>
          </a:xfrm>
          <a:prstGeom prst="rect">
            <a:avLst/>
          </a:prstGeom>
          <a:noFill/>
        </p:spPr>
        <p:txBody>
          <a:bodyPr wrap="square" lIns="0" rIns="0" rtlCol="0">
            <a:noAutofit/>
          </a:bodyPr>
          <a:lstStyle/>
          <a:p>
            <a:pPr>
              <a:lnSpc>
                <a:spcPts val="1100"/>
              </a:lnSpc>
            </a:pPr>
            <a:r>
              <a:rPr lang="en-US" altLang="ko-KR" sz="900" dirty="0">
                <a:solidFill>
                  <a:srgbClr val="0000FF"/>
                </a:solidFill>
                <a:latin typeface="+mn-ea"/>
              </a:rPr>
              <a:t>1</a:t>
            </a:r>
            <a:r>
              <a:rPr lang="en-US" altLang="ko-KR" sz="900" b="1" dirty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ko-KR" sz="900" dirty="0">
                <a:latin typeface="+mn-ea"/>
              </a:rPr>
              <a:t>ISO : International Organization for </a:t>
            </a:r>
            <a:r>
              <a:rPr lang="en-US" altLang="ko-KR" sz="900" dirty="0" smtClean="0">
                <a:latin typeface="+mn-ea"/>
              </a:rPr>
              <a:t>Standardization</a:t>
            </a:r>
            <a:endParaRPr lang="en-US" altLang="ko-KR" sz="900" dirty="0">
              <a:latin typeface="+mn-ea"/>
            </a:endParaRPr>
          </a:p>
        </p:txBody>
      </p:sp>
      <p:cxnSp>
        <p:nvCxnSpPr>
          <p:cNvPr id="71" name="직선 연결선 70"/>
          <p:cNvCxnSpPr/>
          <p:nvPr/>
        </p:nvCxnSpPr>
        <p:spPr>
          <a:xfrm>
            <a:off x="57103" y="6532841"/>
            <a:ext cx="3600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그룹 74"/>
          <p:cNvGrpSpPr/>
          <p:nvPr/>
        </p:nvGrpSpPr>
        <p:grpSpPr>
          <a:xfrm>
            <a:off x="57103" y="116631"/>
            <a:ext cx="2426665" cy="275887"/>
            <a:chOff x="202152" y="1684187"/>
            <a:chExt cx="2426665" cy="275887"/>
          </a:xfrm>
        </p:grpSpPr>
        <p:sp>
          <p:nvSpPr>
            <p:cNvPr id="76" name="Text Box 3"/>
            <p:cNvSpPr txBox="1">
              <a:spLocks noChangeArrowheads="1"/>
            </p:cNvSpPr>
            <p:nvPr/>
          </p:nvSpPr>
          <p:spPr bwMode="auto">
            <a:xfrm>
              <a:off x="468817" y="1684212"/>
              <a:ext cx="2160000" cy="2160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0">
              <a:noAutofit/>
            </a:bodyPr>
            <a:lstStyle/>
            <a:p>
              <a:pPr marL="351701" indent="-351701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400" b="1" spc="-100" dirty="0">
                  <a:solidFill>
                    <a:srgbClr val="000000"/>
                  </a:solidFill>
                  <a:latin typeface="+mn-ea"/>
                </a:rPr>
                <a:t>환경안전 방침 및 성과 지표</a:t>
              </a:r>
            </a:p>
          </p:txBody>
        </p:sp>
        <p:sp>
          <p:nvSpPr>
            <p:cNvPr id="77" name="Rectangle 8"/>
            <p:cNvSpPr>
              <a:spLocks noChangeArrowheads="1"/>
            </p:cNvSpPr>
            <p:nvPr/>
          </p:nvSpPr>
          <p:spPr bwMode="auto">
            <a:xfrm>
              <a:off x="202152" y="1684187"/>
              <a:ext cx="224623" cy="27588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635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36000" tIns="36000" rIns="36000" bIns="36000" anchor="ctr"/>
            <a:lstStyle/>
            <a:p>
              <a:pPr algn="ctr" defTabSz="842618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4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</a:t>
              </a:r>
              <a:endParaRPr kumimoji="1" lang="en-US" altLang="ko-K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49" name="Text Box 2"/>
          <p:cNvSpPr txBox="1">
            <a:spLocks noChangeArrowheads="1"/>
          </p:cNvSpPr>
          <p:nvPr/>
        </p:nvSpPr>
        <p:spPr bwMode="auto">
          <a:xfrm>
            <a:off x="2461451" y="125402"/>
            <a:ext cx="41471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1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.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환경안전보건 방침</a:t>
            </a:r>
            <a:endParaRPr lang="ko-KR" altLang="en-US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50" name="그림 1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558" y="730844"/>
            <a:ext cx="2552884" cy="2625158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cxnSp>
        <p:nvCxnSpPr>
          <p:cNvPr id="164" name="직선 화살표 연결선 163"/>
          <p:cNvCxnSpPr>
            <a:stCxn id="8" idx="3"/>
          </p:cNvCxnSpPr>
          <p:nvPr/>
        </p:nvCxnSpPr>
        <p:spPr>
          <a:xfrm flipV="1">
            <a:off x="2827815" y="1021291"/>
            <a:ext cx="478444" cy="1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꺾인 연결선 169"/>
          <p:cNvCxnSpPr>
            <a:stCxn id="150" idx="3"/>
            <a:endCxn id="166" idx="1"/>
          </p:cNvCxnSpPr>
          <p:nvPr/>
        </p:nvCxnSpPr>
        <p:spPr>
          <a:xfrm flipV="1">
            <a:off x="5848442" y="1664729"/>
            <a:ext cx="270400" cy="378694"/>
          </a:xfrm>
          <a:prstGeom prst="bentConnector3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99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54440" y="1663487"/>
            <a:ext cx="3005580" cy="1852142"/>
            <a:chOff x="150072" y="1265336"/>
            <a:chExt cx="3005580" cy="1852142"/>
          </a:xfrm>
        </p:grpSpPr>
        <p:graphicFrame>
          <p:nvGraphicFramePr>
            <p:cNvPr id="18" name="차트 17"/>
            <p:cNvGraphicFramePr/>
            <p:nvPr>
              <p:extLst>
                <p:ext uri="{D42A27DB-BD31-4B8C-83A1-F6EECF244321}">
                  <p14:modId xmlns:p14="http://schemas.microsoft.com/office/powerpoint/2010/main" val="1548282281"/>
                </p:ext>
              </p:extLst>
            </p:nvPr>
          </p:nvGraphicFramePr>
          <p:xfrm>
            <a:off x="150072" y="1265336"/>
            <a:ext cx="3005580" cy="185214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cxnSp>
          <p:nvCxnSpPr>
            <p:cNvPr id="20" name="직선 연결선 19"/>
            <p:cNvCxnSpPr/>
            <p:nvPr/>
          </p:nvCxnSpPr>
          <p:spPr>
            <a:xfrm>
              <a:off x="683867" y="2597358"/>
              <a:ext cx="225078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/>
          <p:cNvGrpSpPr/>
          <p:nvPr/>
        </p:nvGrpSpPr>
        <p:grpSpPr>
          <a:xfrm>
            <a:off x="3082150" y="1663487"/>
            <a:ext cx="3005580" cy="1852142"/>
            <a:chOff x="2953165" y="1267849"/>
            <a:chExt cx="3005580" cy="1852142"/>
          </a:xfrm>
        </p:grpSpPr>
        <p:graphicFrame>
          <p:nvGraphicFramePr>
            <p:cNvPr id="119" name="차트 118"/>
            <p:cNvGraphicFramePr/>
            <p:nvPr>
              <p:extLst>
                <p:ext uri="{D42A27DB-BD31-4B8C-83A1-F6EECF244321}">
                  <p14:modId xmlns:p14="http://schemas.microsoft.com/office/powerpoint/2010/main" val="1612250983"/>
                </p:ext>
              </p:extLst>
            </p:nvPr>
          </p:nvGraphicFramePr>
          <p:xfrm>
            <a:off x="2953165" y="1267849"/>
            <a:ext cx="3005580" cy="185214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cxnSp>
          <p:nvCxnSpPr>
            <p:cNvPr id="120" name="직선 연결선 119"/>
            <p:cNvCxnSpPr/>
            <p:nvPr/>
          </p:nvCxnSpPr>
          <p:spPr>
            <a:xfrm>
              <a:off x="3467782" y="2594790"/>
              <a:ext cx="225078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그룹 29"/>
          <p:cNvGrpSpPr/>
          <p:nvPr/>
        </p:nvGrpSpPr>
        <p:grpSpPr>
          <a:xfrm>
            <a:off x="5929540" y="1663487"/>
            <a:ext cx="3005580" cy="1852142"/>
            <a:chOff x="5715453" y="1275824"/>
            <a:chExt cx="3005580" cy="1852142"/>
          </a:xfrm>
        </p:grpSpPr>
        <p:graphicFrame>
          <p:nvGraphicFramePr>
            <p:cNvPr id="123" name="차트 122"/>
            <p:cNvGraphicFramePr/>
            <p:nvPr>
              <p:extLst>
                <p:ext uri="{D42A27DB-BD31-4B8C-83A1-F6EECF244321}">
                  <p14:modId xmlns:p14="http://schemas.microsoft.com/office/powerpoint/2010/main" val="3725750096"/>
                </p:ext>
              </p:extLst>
            </p:nvPr>
          </p:nvGraphicFramePr>
          <p:xfrm>
            <a:off x="5715453" y="1275824"/>
            <a:ext cx="3005580" cy="185214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124" name="직선 연결선 123"/>
            <p:cNvCxnSpPr/>
            <p:nvPr/>
          </p:nvCxnSpPr>
          <p:spPr>
            <a:xfrm>
              <a:off x="6266952" y="2602766"/>
              <a:ext cx="225078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6373571" y="2150763"/>
              <a:ext cx="29860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/>
                <a:t>A</a:t>
              </a:r>
              <a:endParaRPr lang="ko-KR" altLang="en-US" sz="1400" b="1" dirty="0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6891014" y="2201323"/>
              <a:ext cx="29860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 smtClean="0"/>
                <a:t>C</a:t>
              </a:r>
              <a:endParaRPr lang="ko-KR" altLang="en-US" sz="1400" b="1" dirty="0"/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7291650" y="2170520"/>
              <a:ext cx="466147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 smtClean="0"/>
                <a:t>C</a:t>
              </a:r>
            </a:p>
            <a:p>
              <a:pPr algn="ctr"/>
              <a:r>
                <a:rPr lang="en-US" altLang="ko-KR" sz="700" b="1" dirty="0" smtClean="0"/>
                <a:t>(</a:t>
              </a:r>
              <a:r>
                <a:rPr lang="ko-KR" altLang="en-US" sz="700" b="1" dirty="0" smtClean="0"/>
                <a:t>예상</a:t>
              </a:r>
              <a:r>
                <a:rPr lang="en-US" altLang="ko-KR" sz="700" b="1" dirty="0" smtClean="0"/>
                <a:t>)</a:t>
              </a:r>
              <a:endParaRPr lang="ko-KR" altLang="en-US" sz="700" b="1" dirty="0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112908" y="1271806"/>
            <a:ext cx="11911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smtClean="0"/>
              <a:t>산업재해율</a:t>
            </a:r>
            <a:endParaRPr lang="ko-KR" altLang="en-US" sz="1400" b="1"/>
          </a:p>
        </p:txBody>
      </p:sp>
      <p:cxnSp>
        <p:nvCxnSpPr>
          <p:cNvPr id="27" name="직선 연결선 26"/>
          <p:cNvCxnSpPr/>
          <p:nvPr/>
        </p:nvCxnSpPr>
        <p:spPr>
          <a:xfrm>
            <a:off x="416576" y="1513088"/>
            <a:ext cx="252869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01430" y="1589234"/>
            <a:ext cx="2638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총</a:t>
            </a:r>
            <a:r>
              <a:rPr lang="en-US" altLang="ko-KR" sz="1200" b="1" dirty="0"/>
              <a:t> </a:t>
            </a:r>
            <a:r>
              <a:rPr lang="en-US" altLang="ko-KR" sz="1200" b="1" dirty="0" smtClean="0"/>
              <a:t>3</a:t>
            </a:r>
            <a:r>
              <a:rPr lang="ko-KR" altLang="en-US" sz="1200" b="1" dirty="0" smtClean="0"/>
              <a:t>건 발생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산업재해율 증가 중</a:t>
            </a:r>
            <a:r>
              <a:rPr lang="en-US" altLang="ko-KR" sz="1200" b="1" dirty="0" smtClean="0"/>
              <a:t>”</a:t>
            </a:r>
          </a:p>
          <a:p>
            <a:pPr algn="ctr"/>
            <a:r>
              <a:rPr lang="en-US" altLang="ko-KR" sz="1100" dirty="0" smtClean="0"/>
              <a:t>(</a:t>
            </a:r>
            <a:r>
              <a:rPr lang="ko-KR" altLang="en-US" sz="1100" dirty="0" smtClean="0"/>
              <a:t>화상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건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끼임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건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넘어짐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건</a:t>
            </a:r>
            <a:r>
              <a:rPr lang="en-US" altLang="ko-KR" sz="1200" b="1" dirty="0" smtClean="0"/>
              <a:t>)</a:t>
            </a:r>
            <a:endParaRPr lang="ko-KR" altLang="en-US" sz="1200" b="1" dirty="0"/>
          </a:p>
        </p:txBody>
      </p:sp>
      <p:sp>
        <p:nvSpPr>
          <p:cNvPr id="127" name="TextBox 126"/>
          <p:cNvSpPr txBox="1"/>
          <p:nvPr/>
        </p:nvSpPr>
        <p:spPr>
          <a:xfrm>
            <a:off x="3346713" y="1247034"/>
            <a:ext cx="24505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중대재해 및 중대산업재해</a:t>
            </a:r>
            <a:endParaRPr lang="ko-KR" altLang="en-US" sz="1400" b="1" dirty="0"/>
          </a:p>
        </p:txBody>
      </p:sp>
      <p:cxnSp>
        <p:nvCxnSpPr>
          <p:cNvPr id="128" name="직선 연결선 127"/>
          <p:cNvCxnSpPr/>
          <p:nvPr/>
        </p:nvCxnSpPr>
        <p:spPr>
          <a:xfrm>
            <a:off x="3297484" y="1508846"/>
            <a:ext cx="252869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3235992" y="1571806"/>
            <a:ext cx="2720505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중대재해 지속 </a:t>
            </a:r>
            <a:r>
              <a:rPr lang="en-US" altLang="ko-KR" sz="1200" b="1" dirty="0" smtClean="0"/>
              <a:t>“ZERO” </a:t>
            </a:r>
            <a:r>
              <a:rPr lang="ko-KR" altLang="en-US" sz="1200" b="1" dirty="0" smtClean="0"/>
              <a:t>달성 중</a:t>
            </a:r>
            <a:r>
              <a:rPr lang="en-US" altLang="ko-KR" sz="1200" b="1" dirty="0" smtClean="0"/>
              <a:t>”</a:t>
            </a:r>
          </a:p>
          <a:p>
            <a:pPr algn="ctr"/>
            <a:r>
              <a:rPr lang="en-US" altLang="ko-KR" sz="1050" dirty="0" smtClean="0"/>
              <a:t>(</a:t>
            </a:r>
            <a:r>
              <a:rPr lang="ko-KR" altLang="en-US" sz="1050" dirty="0" smtClean="0"/>
              <a:t>재산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인명피해를 동반한 화재폭발 </a:t>
            </a:r>
            <a:r>
              <a:rPr lang="en-US" altLang="ko-KR" sz="1050" dirty="0" smtClean="0"/>
              <a:t>Zero)</a:t>
            </a:r>
            <a:endParaRPr lang="ko-KR" altLang="en-US" sz="1050" dirty="0"/>
          </a:p>
        </p:txBody>
      </p:sp>
      <p:sp>
        <p:nvSpPr>
          <p:cNvPr id="130" name="TextBox 129"/>
          <p:cNvSpPr txBox="1"/>
          <p:nvPr/>
        </p:nvSpPr>
        <p:spPr>
          <a:xfrm>
            <a:off x="6198814" y="1243899"/>
            <a:ext cx="24505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/>
              <a:t>HSC </a:t>
            </a:r>
            <a:r>
              <a:rPr lang="ko-KR" altLang="en-US" sz="1400" b="1" dirty="0" smtClean="0"/>
              <a:t>성과평가</a:t>
            </a:r>
            <a:endParaRPr lang="ko-KR" altLang="en-US" sz="1400" b="1" dirty="0"/>
          </a:p>
        </p:txBody>
      </p:sp>
      <p:cxnSp>
        <p:nvCxnSpPr>
          <p:cNvPr id="131" name="직선 연결선 130"/>
          <p:cNvCxnSpPr/>
          <p:nvPr/>
        </p:nvCxnSpPr>
        <p:spPr>
          <a:xfrm>
            <a:off x="6167983" y="1506622"/>
            <a:ext cx="252869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/>
          <p:cNvSpPr txBox="1"/>
          <p:nvPr/>
        </p:nvSpPr>
        <p:spPr>
          <a:xfrm>
            <a:off x="6019331" y="1594145"/>
            <a:ext cx="2833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안전사고에 따른 성과평가점수 하락</a:t>
            </a:r>
            <a:r>
              <a:rPr lang="en-US" altLang="ko-KR" sz="1200" b="1" dirty="0" smtClean="0"/>
              <a:t>”</a:t>
            </a:r>
          </a:p>
          <a:p>
            <a:pPr algn="ctr"/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근로손실율</a:t>
            </a:r>
            <a:r>
              <a:rPr lang="ko-KR" altLang="en-US" sz="1100" dirty="0" smtClean="0"/>
              <a:t> 상승에 따른 감점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grpSp>
        <p:nvGrpSpPr>
          <p:cNvPr id="34" name="그룹 33"/>
          <p:cNvGrpSpPr/>
          <p:nvPr/>
        </p:nvGrpSpPr>
        <p:grpSpPr>
          <a:xfrm>
            <a:off x="279605" y="809430"/>
            <a:ext cx="1917528" cy="307777"/>
            <a:chOff x="393061" y="810817"/>
            <a:chExt cx="1917528" cy="307777"/>
          </a:xfrm>
        </p:grpSpPr>
        <p:sp>
          <p:nvSpPr>
            <p:cNvPr id="31" name="모서리가 둥근 직사각형 30"/>
            <p:cNvSpPr/>
            <p:nvPr/>
          </p:nvSpPr>
          <p:spPr>
            <a:xfrm>
              <a:off x="393061" y="812239"/>
              <a:ext cx="1917528" cy="306355"/>
            </a:xfrm>
            <a:prstGeom prst="roundRect">
              <a:avLst>
                <a:gd name="adj" fmla="val 7697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062" y="810817"/>
              <a:ext cx="1910964" cy="30777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환경안전 </a:t>
              </a:r>
              <a:r>
                <a:rPr lang="en-US" altLang="ko-KR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3</a:t>
              </a:r>
              <a:r>
                <a:rPr lang="ko-KR" alt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개년 지표</a:t>
              </a:r>
              <a:endPara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38236" y="3679865"/>
            <a:ext cx="1919402" cy="307777"/>
            <a:chOff x="393060" y="3579423"/>
            <a:chExt cx="1919402" cy="307777"/>
          </a:xfrm>
        </p:grpSpPr>
        <p:sp>
          <p:nvSpPr>
            <p:cNvPr id="133" name="모서리가 둥근 직사각형 132"/>
            <p:cNvSpPr/>
            <p:nvPr/>
          </p:nvSpPr>
          <p:spPr>
            <a:xfrm>
              <a:off x="394934" y="3580845"/>
              <a:ext cx="1917528" cy="306355"/>
            </a:xfrm>
            <a:prstGeom prst="roundRect">
              <a:avLst>
                <a:gd name="adj" fmla="val 7697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393060" y="3579423"/>
              <a:ext cx="19109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21</a:t>
              </a:r>
              <a:r>
                <a:rPr lang="ko-KR" alt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년 주요활동</a:t>
              </a:r>
              <a:endPara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90500" y="4034532"/>
            <a:ext cx="463122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t">
              <a:lnSpc>
                <a:spcPts val="2000"/>
              </a:lnSpc>
              <a:defRPr/>
            </a:pP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spc="-100" dirty="0" smtClean="0">
                <a:solidFill>
                  <a:prstClr val="black"/>
                </a:solidFill>
                <a:latin typeface="+mn-ea"/>
              </a:rPr>
              <a:t>중대재해기업처벌법 대응 중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– </a:t>
            </a:r>
            <a:r>
              <a:rPr lang="ko-KR" altLang="en-US" sz="1300" kern="1000" spc="-100" dirty="0" smtClean="0">
                <a:solidFill>
                  <a:prstClr val="black"/>
                </a:solidFill>
                <a:latin typeface="+mn-ea"/>
              </a:rPr>
              <a:t>그룹 </a:t>
            </a:r>
            <a:r>
              <a:rPr lang="en-US" altLang="ko-KR" sz="1300" kern="1000" spc="-100" dirty="0" smtClean="0">
                <a:solidFill>
                  <a:prstClr val="black"/>
                </a:solidFill>
                <a:latin typeface="+mn-ea"/>
              </a:rPr>
              <a:t>Compliance</a:t>
            </a:r>
            <a:r>
              <a:rPr lang="ko-KR" altLang="en-US" sz="1300" kern="1000" spc="-100" dirty="0" smtClean="0">
                <a:solidFill>
                  <a:prstClr val="black"/>
                </a:solidFill>
                <a:latin typeface="+mn-ea"/>
              </a:rPr>
              <a:t>위원회 연계</a:t>
            </a:r>
            <a:endParaRPr lang="en-US" altLang="ko-KR" sz="1300" kern="1000" spc="-100" dirty="0" smtClean="0">
              <a:solidFill>
                <a:prstClr val="black"/>
              </a:solidFill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- </a:t>
            </a:r>
            <a:r>
              <a:rPr lang="ko-KR" altLang="en-US" sz="1300" dirty="0">
                <a:solidFill>
                  <a:prstClr val="black"/>
                </a:solidFill>
                <a:latin typeface="+mn-ea"/>
              </a:rPr>
              <a:t>시행령 제정에 따른 세부시행 규정 수립 및 이행</a:t>
            </a:r>
            <a:endParaRPr lang="en-US" altLang="ko-KR" sz="1300" dirty="0">
              <a:solidFill>
                <a:prstClr val="black"/>
              </a:solidFill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   - </a:t>
            </a:r>
            <a:r>
              <a:rPr lang="ko-KR" altLang="en-US" sz="1300" dirty="0">
                <a:solidFill>
                  <a:prstClr val="black"/>
                </a:solidFill>
                <a:latin typeface="+mn-ea"/>
              </a:rPr>
              <a:t>예산수립 및 안전보건조직운영 고도화 실시 </a:t>
            </a:r>
            <a:endParaRPr lang="en-US" altLang="ko-KR" sz="1300" dirty="0">
              <a:solidFill>
                <a:prstClr val="black"/>
              </a:solidFill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dirty="0">
                <a:solidFill>
                  <a:prstClr val="black"/>
                </a:solidFill>
                <a:latin typeface="+mn-ea"/>
              </a:rPr>
              <a:t>현장근로자 위험성 발굴 및 평가 완료 </a:t>
            </a: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- 49</a:t>
            </a:r>
            <a:r>
              <a:rPr lang="ko-KR" altLang="en-US" sz="1300" dirty="0">
                <a:solidFill>
                  <a:prstClr val="black"/>
                </a:solidFill>
                <a:latin typeface="+mn-ea"/>
              </a:rPr>
              <a:t>건 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발굴</a:t>
            </a:r>
            <a:endParaRPr lang="en-US" altLang="ko-KR" sz="1300" dirty="0" smtClean="0">
              <a:solidFill>
                <a:prstClr val="black"/>
              </a:solidFill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  - 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개선계획 수립 및 개선 진행 중</a:t>
            </a:r>
            <a:endParaRPr lang="en-US" altLang="ko-KR" sz="1300" dirty="0">
              <a:solidFill>
                <a:prstClr val="black"/>
              </a:solidFill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dirty="0">
                <a:solidFill>
                  <a:prstClr val="black"/>
                </a:solidFill>
                <a:latin typeface="+mn-ea"/>
              </a:rPr>
              <a:t>안전문화진단 실시 및 결과공유 완료 </a:t>
            </a: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– 74.9(3</a:t>
            </a:r>
            <a:r>
              <a:rPr lang="ko-KR" altLang="en-US" sz="1300" dirty="0">
                <a:solidFill>
                  <a:prstClr val="black"/>
                </a:solidFill>
                <a:latin typeface="+mn-ea"/>
              </a:rPr>
              <a:t>등급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)</a:t>
            </a:r>
            <a:endParaRPr lang="en-US" altLang="ko-KR" dirty="0" smtClean="0"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dirty="0" err="1" smtClean="0">
                <a:solidFill>
                  <a:prstClr val="black"/>
                </a:solidFill>
                <a:latin typeface="+mn-ea"/>
              </a:rPr>
              <a:t>아차사고</a:t>
            </a: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300" b="1" dirty="0" smtClean="0">
                <a:solidFill>
                  <a:prstClr val="black"/>
                </a:solidFill>
                <a:latin typeface="+mn-ea"/>
              </a:rPr>
              <a:t>테마점검</a:t>
            </a: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300" b="1" dirty="0" err="1" smtClean="0">
                <a:solidFill>
                  <a:prstClr val="black"/>
                </a:solidFill>
                <a:latin typeface="+mn-ea"/>
              </a:rPr>
              <a:t>일일점검</a:t>
            </a:r>
            <a:r>
              <a:rPr lang="en-US" altLang="ko-KR" sz="1300" b="1" dirty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300" b="1" dirty="0" err="1" smtClean="0">
                <a:solidFill>
                  <a:prstClr val="black"/>
                </a:solidFill>
                <a:latin typeface="+mn-ea"/>
              </a:rPr>
              <a:t>개선율</a:t>
            </a:r>
            <a:r>
              <a:rPr lang="ko-KR" altLang="en-US" sz="13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93% </a:t>
            </a:r>
            <a:r>
              <a:rPr lang="ko-KR" altLang="en-US" sz="1300" b="1" dirty="0" smtClean="0">
                <a:solidFill>
                  <a:prstClr val="black"/>
                </a:solidFill>
                <a:latin typeface="+mn-ea"/>
              </a:rPr>
              <a:t>달성 목표</a:t>
            </a:r>
            <a:r>
              <a:rPr lang="en-US" altLang="ko-KR" sz="1300" b="1" dirty="0" smtClean="0">
                <a:solidFill>
                  <a:prstClr val="black"/>
                </a:solidFill>
                <a:latin typeface="+mn-ea"/>
              </a:rPr>
              <a:t> </a:t>
            </a: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  - 314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건 부적합 중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293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건 개선</a:t>
            </a:r>
            <a:endParaRPr lang="en-US" altLang="ko-KR" sz="1300" dirty="0" smtClean="0">
              <a:solidFill>
                <a:prstClr val="black"/>
              </a:solidFill>
              <a:latin typeface="+mn-ea"/>
            </a:endParaRPr>
          </a:p>
          <a:p>
            <a:pPr lvl="0" fontAlgn="t">
              <a:lnSpc>
                <a:spcPts val="2000"/>
              </a:lnSpc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     (20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년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4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분기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~ 21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년 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3</a:t>
            </a:r>
            <a:r>
              <a:rPr lang="ko-KR" altLang="en-US" sz="1300" dirty="0" smtClean="0">
                <a:solidFill>
                  <a:prstClr val="black"/>
                </a:solidFill>
                <a:latin typeface="+mn-ea"/>
              </a:rPr>
              <a:t>분기 기준</a:t>
            </a: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)</a:t>
            </a:r>
            <a:endParaRPr lang="en-US" altLang="ko-KR" sz="1300" dirty="0">
              <a:solidFill>
                <a:prstClr val="black"/>
              </a:solidFill>
              <a:latin typeface="+mn-ea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4572000" y="3686748"/>
            <a:ext cx="0" cy="297577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그룹 137"/>
          <p:cNvGrpSpPr/>
          <p:nvPr/>
        </p:nvGrpSpPr>
        <p:grpSpPr>
          <a:xfrm>
            <a:off x="4685013" y="3679865"/>
            <a:ext cx="1919402" cy="307777"/>
            <a:chOff x="393060" y="3579423"/>
            <a:chExt cx="1919402" cy="307777"/>
          </a:xfrm>
        </p:grpSpPr>
        <p:sp>
          <p:nvSpPr>
            <p:cNvPr id="139" name="모서리가 둥근 직사각형 138"/>
            <p:cNvSpPr/>
            <p:nvPr/>
          </p:nvSpPr>
          <p:spPr>
            <a:xfrm>
              <a:off x="394934" y="3580845"/>
              <a:ext cx="1917528" cy="306355"/>
            </a:xfrm>
            <a:prstGeom prst="roundRect">
              <a:avLst>
                <a:gd name="adj" fmla="val 7697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393060" y="3579423"/>
              <a:ext cx="19109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22</a:t>
              </a:r>
              <a:r>
                <a:rPr lang="ko-KR" alt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년 중점추진사항</a:t>
              </a:r>
              <a:endPara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685013" y="4014314"/>
            <a:ext cx="48028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t"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dirty="0" smtClean="0">
                <a:solidFill>
                  <a:prstClr val="black"/>
                </a:solidFill>
                <a:latin typeface="+mn-ea"/>
              </a:rPr>
              <a:t>사업장 </a:t>
            </a:r>
            <a:r>
              <a:rPr lang="ko-KR" altLang="en-US" sz="1300" b="1" dirty="0">
                <a:solidFill>
                  <a:prstClr val="black"/>
                </a:solidFill>
                <a:latin typeface="+mn-ea"/>
              </a:rPr>
              <a:t>환경안전관리</a:t>
            </a:r>
            <a:endParaRPr lang="en-US" altLang="ko-KR" sz="1300" b="1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-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화재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·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폭발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환경오염 및 안전사고 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‘0’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건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- </a:t>
            </a:r>
            <a:r>
              <a:rPr lang="ko-KR" altLang="en-US" sz="1200" dirty="0" err="1">
                <a:solidFill>
                  <a:prstClr val="black"/>
                </a:solidFill>
                <a:latin typeface="+mn-ea"/>
              </a:rPr>
              <a:t>무재해달성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</a:t>
            </a: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- HSC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성과평가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“A”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등급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 err="1" smtClean="0">
                <a:solidFill>
                  <a:prstClr val="black"/>
                </a:solidFill>
                <a:latin typeface="+mn-ea"/>
              </a:rPr>
              <a:t>개선율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</a:rPr>
              <a:t>90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%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이상 달성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dirty="0" smtClean="0">
                <a:solidFill>
                  <a:prstClr val="black"/>
                </a:solidFill>
                <a:latin typeface="+mn-ea"/>
              </a:rPr>
              <a:t>중대재해처벌법 </a:t>
            </a:r>
            <a:r>
              <a:rPr lang="ko-KR" altLang="en-US" sz="1300" b="1" dirty="0">
                <a:solidFill>
                  <a:prstClr val="black"/>
                </a:solidFill>
                <a:latin typeface="+mn-ea"/>
              </a:rPr>
              <a:t>등 법규 </a:t>
            </a:r>
            <a:r>
              <a:rPr lang="en-US" altLang="ko-KR" sz="1300" b="1" dirty="0">
                <a:solidFill>
                  <a:prstClr val="black"/>
                </a:solidFill>
                <a:latin typeface="+mn-ea"/>
              </a:rPr>
              <a:t>Compliance</a:t>
            </a: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•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환경안전조직 고도화를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통한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RM(risk management)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강화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•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중대재해처벌법 관련 안전 관리 내부시스템 재정비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•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화학물질 사전 </a:t>
            </a:r>
            <a:r>
              <a:rPr lang="ko-KR" altLang="en-US" sz="1200" dirty="0" err="1">
                <a:solidFill>
                  <a:prstClr val="black"/>
                </a:solidFill>
                <a:latin typeface="+mn-ea"/>
              </a:rPr>
              <a:t>검토제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 실시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–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안전 및 환경 영향 파악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  -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화학물질 정보 → 환경안전검토 → 승인 후 구매 및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취급</a:t>
            </a:r>
            <a:endParaRPr lang="en-US" altLang="ko-KR" sz="1300" dirty="0" smtClean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300" b="1" dirty="0" smtClean="0">
                <a:solidFill>
                  <a:prstClr val="black"/>
                </a:solidFill>
                <a:latin typeface="+mn-ea"/>
              </a:rPr>
              <a:t>환경안전 </a:t>
            </a:r>
            <a:r>
              <a:rPr lang="ko-KR" altLang="en-US" sz="1300" b="1" dirty="0">
                <a:solidFill>
                  <a:prstClr val="black"/>
                </a:solidFill>
                <a:latin typeface="+mn-ea"/>
              </a:rPr>
              <a:t>활동 사항 </a:t>
            </a:r>
          </a:p>
          <a:p>
            <a:pPr lvl="0" fontAlgn="t">
              <a:defRPr/>
            </a:pPr>
            <a:r>
              <a:rPr lang="en-US" altLang="ko-KR" sz="1300" dirty="0">
                <a:solidFill>
                  <a:prstClr val="black"/>
                </a:solidFill>
                <a:latin typeface="+mn-ea"/>
              </a:rPr>
              <a:t> 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협력업체안전관리 강화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–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지게차사고 및 추락 재해 예방 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•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안전마인드 제고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–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안전문화진단 및 개선사항 진행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•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리더실행력 강화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– </a:t>
            </a:r>
            <a:r>
              <a:rPr lang="ko-KR" altLang="en-US" sz="1200" dirty="0" err="1">
                <a:solidFill>
                  <a:prstClr val="black"/>
                </a:solidFill>
                <a:latin typeface="+mn-ea"/>
              </a:rPr>
              <a:t>고위험등급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 및 </a:t>
            </a:r>
            <a:r>
              <a:rPr lang="ko-KR" altLang="en-US" sz="1200" spc="-100" dirty="0">
                <a:solidFill>
                  <a:prstClr val="black"/>
                </a:solidFill>
                <a:latin typeface="+mn-ea"/>
              </a:rPr>
              <a:t>점검사항 개선 모니터링</a:t>
            </a:r>
            <a:endParaRPr lang="en-US" altLang="ko-KR" sz="1200" spc="-100" dirty="0">
              <a:solidFill>
                <a:prstClr val="black"/>
              </a:solidFill>
              <a:latin typeface="+mn-ea"/>
            </a:endParaRPr>
          </a:p>
          <a:p>
            <a:pPr lvl="0" fontAlgn="t">
              <a:defRPr/>
            </a:pP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  •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안전교육훈련강화 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–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사외초빙교육 및 </a:t>
            </a:r>
            <a:r>
              <a:rPr lang="ko-KR" altLang="en-US" sz="1200" dirty="0" err="1">
                <a:solidFill>
                  <a:prstClr val="black"/>
                </a:solidFill>
                <a:latin typeface="+mn-ea"/>
              </a:rPr>
              <a:t>체험형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 교육 추진</a:t>
            </a:r>
            <a:endParaRPr lang="en-US" altLang="ko-KR" sz="1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053877" y="2519135"/>
            <a:ext cx="46614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A</a:t>
            </a:r>
          </a:p>
          <a:p>
            <a:pPr algn="ctr"/>
            <a:r>
              <a:rPr lang="en-US" altLang="ko-KR" sz="700" b="1" dirty="0" smtClean="0">
                <a:solidFill>
                  <a:schemeClr val="bg1"/>
                </a:solidFill>
              </a:rPr>
              <a:t>(</a:t>
            </a:r>
            <a:r>
              <a:rPr lang="ko-KR" altLang="en-US" sz="700" b="1" dirty="0" smtClean="0">
                <a:solidFill>
                  <a:schemeClr val="bg1"/>
                </a:solidFill>
              </a:rPr>
              <a:t>목표</a:t>
            </a:r>
            <a:r>
              <a:rPr lang="en-US" altLang="ko-KR" sz="700" b="1" dirty="0" smtClean="0">
                <a:solidFill>
                  <a:schemeClr val="bg1"/>
                </a:solidFill>
              </a:rPr>
              <a:t>)</a:t>
            </a:r>
            <a:endParaRPr lang="ko-KR" altLang="en-US" sz="700" b="1" dirty="0">
              <a:solidFill>
                <a:schemeClr val="bg1"/>
              </a:solidFill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7103" y="72247"/>
            <a:ext cx="3289610" cy="320271"/>
            <a:chOff x="202152" y="1639803"/>
            <a:chExt cx="2434619" cy="320271"/>
          </a:xfrm>
        </p:grpSpPr>
        <p:sp>
          <p:nvSpPr>
            <p:cNvPr id="40" name="Text Box 3"/>
            <p:cNvSpPr txBox="1">
              <a:spLocks noChangeArrowheads="1"/>
            </p:cNvSpPr>
            <p:nvPr/>
          </p:nvSpPr>
          <p:spPr bwMode="auto">
            <a:xfrm>
              <a:off x="476771" y="1639803"/>
              <a:ext cx="2160000" cy="2160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0">
              <a:noAutofit/>
            </a:bodyPr>
            <a:lstStyle/>
            <a:p>
              <a:pPr marL="351701" indent="-351701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b="1" spc="-100" dirty="0">
                  <a:solidFill>
                    <a:srgbClr val="000000"/>
                  </a:solidFill>
                  <a:latin typeface="+mn-ea"/>
                </a:rPr>
                <a:t>환경안전 방침 및 성과 지표</a:t>
              </a:r>
            </a:p>
          </p:txBody>
        </p:sp>
        <p:sp>
          <p:nvSpPr>
            <p:cNvPr id="42" name="Rectangle 8"/>
            <p:cNvSpPr>
              <a:spLocks noChangeArrowheads="1"/>
            </p:cNvSpPr>
            <p:nvPr/>
          </p:nvSpPr>
          <p:spPr bwMode="auto">
            <a:xfrm>
              <a:off x="202152" y="1684187"/>
              <a:ext cx="224623" cy="27588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6350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36000" tIns="36000" rIns="36000" bIns="36000" anchor="ctr"/>
            <a:lstStyle/>
            <a:p>
              <a:pPr algn="ctr" defTabSz="842618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</a:t>
              </a:r>
              <a:endParaRPr kumimoji="1" lang="en-US" altLang="ko-K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3" name="직사각형 42"/>
          <p:cNvSpPr/>
          <p:nvPr/>
        </p:nvSpPr>
        <p:spPr>
          <a:xfrm>
            <a:off x="190500" y="547110"/>
            <a:ext cx="8845996" cy="6194257"/>
          </a:xfrm>
          <a:prstGeom prst="rect">
            <a:avLst/>
          </a:prstGeom>
          <a:ln w="3175">
            <a:gradFill flip="none" rotWithShape="1">
              <a:gsLst>
                <a:gs pos="0">
                  <a:srgbClr val="0070C0"/>
                </a:gs>
                <a:gs pos="50000">
                  <a:schemeClr val="bg1">
                    <a:lumMod val="90000"/>
                  </a:schemeClr>
                </a:gs>
                <a:gs pos="100000">
                  <a:schemeClr val="tx1">
                    <a:lumMod val="100000"/>
                  </a:schemeClr>
                </a:gs>
              </a:gsLst>
              <a:lin ang="2700000" scaled="1"/>
              <a:tileRect/>
            </a:gradFill>
          </a:ln>
        </p:spPr>
        <p:txBody>
          <a:bodyPr lIns="108000" tIns="72000" rIns="108000" bIns="72000" rtlCol="0" anchor="ctr">
            <a:noAutofit/>
          </a:bodyPr>
          <a:lstStyle/>
          <a:p>
            <a:pPr algn="ctr">
              <a:lnSpc>
                <a:spcPts val="2500"/>
              </a:lnSpc>
              <a:spcBef>
                <a:spcPts val="300"/>
              </a:spcBef>
              <a:spcAft>
                <a:spcPts val="300"/>
              </a:spcAft>
            </a:pP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44" name="Text Box 2"/>
          <p:cNvSpPr txBox="1">
            <a:spLocks noChangeArrowheads="1"/>
          </p:cNvSpPr>
          <p:nvPr/>
        </p:nvSpPr>
        <p:spPr bwMode="auto">
          <a:xfrm>
            <a:off x="3285221" y="110377"/>
            <a:ext cx="41471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2.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성과지표</a:t>
            </a:r>
            <a:endParaRPr lang="ko-KR" altLang="en-US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45" name="Picture 2" descr="C:\Users\400\Desktop\캡처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34493" y="0"/>
            <a:ext cx="709507" cy="44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02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170013"/>
              </p:ext>
            </p:extLst>
          </p:nvPr>
        </p:nvGraphicFramePr>
        <p:xfrm>
          <a:off x="251520" y="620698"/>
          <a:ext cx="8641659" cy="5849106"/>
        </p:xfrm>
        <a:graphic>
          <a:graphicData uri="http://schemas.openxmlformats.org/drawingml/2006/table">
            <a:tbl>
              <a:tblPr/>
              <a:tblGrid>
                <a:gridCol w="652971"/>
                <a:gridCol w="1836480"/>
                <a:gridCol w="1152901"/>
                <a:gridCol w="1152901"/>
                <a:gridCol w="1152901"/>
                <a:gridCol w="2693505"/>
              </a:tblGrid>
              <a:tr h="201037">
                <a:tc rowSpan="2" gridSpan="2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주요성과</a:t>
                      </a:r>
                      <a:endParaRPr kumimoji="0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2021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23989" marR="23989" marT="23989" marB="2398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2022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</a:tr>
              <a:tr h="216615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목표</a:t>
                      </a:r>
                      <a:endParaRPr kumimoji="0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실적</a:t>
                      </a:r>
                      <a:endParaRPr kumimoji="0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목표</a:t>
                      </a:r>
                      <a:endParaRPr kumimoji="0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</a:tr>
              <a:tr h="387961">
                <a:tc rowSpan="6"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시스템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(5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항목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환경안전개선율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(90%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이상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(93%)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(95%)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위험성평가 항목 </a:t>
                      </a:r>
                      <a:r>
                        <a:rPr kumimoji="0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개선율에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포함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altLang="ko-KR" sz="1050" b="1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72000" marR="23989" marT="23989" marB="2398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시스템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실행력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평가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-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B+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(87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(90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 이상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신규평가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altLang="ko-KR" sz="1000" b="1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HSC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환경안전 성과평가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(90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 이상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(77.7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(90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 이상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목표 대비 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-12.3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환경안전실 가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0" lang="ko-KR" altLang="en-US" sz="11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감점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(2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(2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2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 이상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안전진단 조치 </a:t>
                      </a:r>
                      <a:r>
                        <a:rPr kumimoji="0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이행률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100%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통합 경영시스템 인증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인증 유지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인증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인증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유지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ISO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경영시스템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인증 유지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법규위반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과태료 제로화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rowSpan="5"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안전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관리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(5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항목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무재해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배수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무재해 환원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배수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무재해 환원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중상해 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72000" marR="23989" marT="23989" marB="239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종합재해지수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(FSI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*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B+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(0.13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이하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(3.23)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(0.08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이하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중상해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itchFamily="34" charset="0"/>
                      </a:endParaRPr>
                    </a:p>
                  </a:txBody>
                  <a:tcPr marL="72000" marR="23989" marT="23989" marB="2398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상해사고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무사고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중상해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무사고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중상해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넘어짐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화상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말림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화재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폭발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누출사고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중대산업사고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건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안전문화 진단</a:t>
                      </a: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4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등급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(80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 이상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등급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(74.9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등급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(78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목표 대비 진단 점수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-5.1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점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7961">
                <a:tc rowSpan="3"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환경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관리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항목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폐기물재활용</a:t>
                      </a: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sym typeface="Symbol"/>
                        </a:rPr>
                        <a:t>75%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4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sym typeface="Symbol"/>
                        </a:rPr>
                        <a:t>71%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75%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3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개년 평균 대비 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0.6%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증가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대기오염물질 저감</a:t>
                      </a: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배출허용기준 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30%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배출허용기준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10%</a:t>
                      </a: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배출허용기준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30%</a:t>
                      </a: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배출허용기준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준수 </a:t>
                      </a:r>
                      <a:endParaRPr kumimoji="0" lang="ko-KR" altLang="en-US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7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90000">
                                <a:srgbClr val="000000"/>
                              </a:gs>
                              <a:gs pos="52000">
                                <a:srgbClr val="000000"/>
                              </a:gs>
                            </a:gsLst>
                            <a:lin ang="16200000" scaled="1"/>
                          </a:gra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에너지 사용량 저감</a:t>
                      </a:r>
                      <a:endParaRPr kumimoji="0" lang="ko-KR" altLang="en-US" sz="1100" b="0" i="0" u="none" strike="noStrike" kern="1200" cap="none" normalizeH="0" baseline="0" dirty="0">
                        <a:ln>
                          <a:noFill/>
                        </a:ln>
                        <a:gradFill>
                          <a:gsLst>
                            <a:gs pos="90000">
                              <a:srgbClr val="000000"/>
                            </a:gs>
                            <a:gs pos="52000">
                              <a:srgbClr val="000000"/>
                            </a:gs>
                          </a:gsLst>
                          <a:lin ang="16200000" scaled="1"/>
                        </a:gra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6462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10,000TCO2/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년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7,811TCO2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10,000TCO2/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년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20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년 대비 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11.4% 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증가</a:t>
                      </a:r>
                      <a:endParaRPr kumimoji="0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초과사유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: ’20</a:t>
                      </a:r>
                      <a:r>
                        <a:rPr kumimoji="0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년비</a:t>
                      </a:r>
                      <a:r>
                        <a:rPr kumimoji="0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가동일 증가</a:t>
                      </a:r>
                      <a:r>
                        <a:rPr kumimoji="0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endParaRPr kumimoji="0" lang="ko-KR" altLang="en-US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22144" marR="22144" marT="22144" marB="22144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664" y="124430"/>
            <a:ext cx="219808" cy="23885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noFill/>
            <a:miter lim="800000"/>
            <a:headEnd/>
            <a:tailEnd/>
          </a:ln>
          <a:effectLst/>
        </p:spPr>
        <p:txBody>
          <a:bodyPr wrap="none" lIns="84318" tIns="42158" rIns="84318" bIns="42158" anchor="ctr"/>
          <a:lstStyle/>
          <a:p>
            <a:pPr algn="ctr" defTabSz="84261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1292" b="1" dirty="0" smtClean="0">
                <a:solidFill>
                  <a:prstClr val="white"/>
                </a:solidFill>
                <a:latin typeface="+mn-ea"/>
              </a:rPr>
              <a:t>1</a:t>
            </a:r>
            <a:endParaRPr kumimoji="1" lang="en-US" altLang="ko-KR" sz="1292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94023" y="61578"/>
            <a:ext cx="5284394" cy="36013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49787" tIns="33193" rIns="49787" bIns="42154">
            <a:spAutoFit/>
          </a:bodyPr>
          <a:lstStyle/>
          <a:p>
            <a:pPr defTabSz="842618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rgbClr val="000000"/>
                </a:solidFill>
                <a:cs typeface="Arial" charset="0"/>
              </a:rPr>
              <a:t>경영성과 및 계획</a:t>
            </a:r>
            <a:endParaRPr lang="ko-KR" altLang="en-US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03" y="529798"/>
            <a:ext cx="8983424" cy="6067553"/>
          </a:xfrm>
          <a:prstGeom prst="rect">
            <a:avLst/>
          </a:prstGeom>
          <a:ln w="3175">
            <a:gradFill flip="none" rotWithShape="1">
              <a:gsLst>
                <a:gs pos="0">
                  <a:srgbClr val="0070C0"/>
                </a:gs>
                <a:gs pos="50000">
                  <a:schemeClr val="bg1">
                    <a:lumMod val="90000"/>
                  </a:schemeClr>
                </a:gs>
                <a:gs pos="100000">
                  <a:schemeClr val="tx1">
                    <a:lumMod val="100000"/>
                  </a:schemeClr>
                </a:gs>
              </a:gsLst>
              <a:lin ang="2700000" scaled="1"/>
              <a:tileRect/>
            </a:gradFill>
          </a:ln>
        </p:spPr>
        <p:txBody>
          <a:bodyPr lIns="108000" tIns="72000" rIns="108000" bIns="72000" rtlCol="0" anchor="ctr">
            <a:noAutofit/>
          </a:bodyPr>
          <a:lstStyle/>
          <a:p>
            <a:pPr algn="ctr">
              <a:lnSpc>
                <a:spcPts val="2500"/>
              </a:lnSpc>
              <a:spcBef>
                <a:spcPts val="300"/>
              </a:spcBef>
              <a:spcAft>
                <a:spcPts val="300"/>
              </a:spcAft>
            </a:pP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6597351"/>
            <a:ext cx="40272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rgbClr val="0000FF"/>
                </a:solidFill>
              </a:rPr>
              <a:t>*</a:t>
            </a:r>
            <a:r>
              <a:rPr lang="ko-KR" altLang="en-US" sz="1050" dirty="0" smtClean="0"/>
              <a:t>종합재해지수 </a:t>
            </a:r>
            <a:r>
              <a:rPr lang="en-US" altLang="ko-KR" sz="1050" dirty="0" smtClean="0"/>
              <a:t>: </a:t>
            </a:r>
            <a:r>
              <a:rPr lang="ko-KR" altLang="en-US" sz="1050" dirty="0" smtClean="0"/>
              <a:t>√</a:t>
            </a:r>
            <a:r>
              <a:rPr lang="en-US" altLang="ko-KR" sz="1050" dirty="0" smtClean="0"/>
              <a:t>(</a:t>
            </a:r>
            <a:r>
              <a:rPr lang="ko-KR" altLang="en-US" sz="1050" dirty="0" err="1" smtClean="0"/>
              <a:t>강도율</a:t>
            </a:r>
            <a:r>
              <a:rPr lang="ko-KR" altLang="en-US" sz="1050" dirty="0" smtClean="0"/>
              <a:t> </a:t>
            </a:r>
            <a:r>
              <a:rPr lang="en-US" altLang="ko-KR" sz="1050" dirty="0" smtClean="0"/>
              <a:t>× </a:t>
            </a:r>
            <a:r>
              <a:rPr lang="ko-KR" altLang="en-US" sz="1050" dirty="0" err="1" smtClean="0"/>
              <a:t>도수율</a:t>
            </a:r>
            <a:r>
              <a:rPr lang="en-US" altLang="ko-KR" sz="1050" dirty="0" smtClean="0"/>
              <a:t>)</a:t>
            </a:r>
            <a:endParaRPr lang="ko-KR" altLang="en-US" sz="1050" dirty="0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2461451" y="125402"/>
            <a:ext cx="41471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2.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성과지표</a:t>
            </a:r>
            <a:endParaRPr lang="ko-KR" altLang="en-US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Picture 2" descr="C:\Users\400\Desktop\캡처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34493" y="0"/>
            <a:ext cx="709507" cy="44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93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6201</TotalTime>
  <Words>738</Words>
  <Application>Microsoft Office PowerPoint</Application>
  <PresentationFormat>화면 슬라이드 쇼(4:3)</PresentationFormat>
  <Paragraphs>196</Paragraphs>
  <Slides>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Arial</vt:lpstr>
      <vt:lpstr>Symbol</vt:lpstr>
      <vt:lpstr>Wingdings</vt:lpstr>
      <vt:lpstr>디자인 사용자 지정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400</dc:creator>
  <cp:lastModifiedBy>Owner</cp:lastModifiedBy>
  <cp:revision>282</cp:revision>
  <cp:lastPrinted>2022-01-14T00:26:52Z</cp:lastPrinted>
  <dcterms:created xsi:type="dcterms:W3CDTF">2018-11-06T07:19:11Z</dcterms:created>
  <dcterms:modified xsi:type="dcterms:W3CDTF">2022-07-29T02:31:28Z</dcterms:modified>
</cp:coreProperties>
</file>